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9" r:id="rId12"/>
    <p:sldId id="268" r:id="rId13"/>
    <p:sldId id="267" r:id="rId14"/>
    <p:sldId id="270" r:id="rId15"/>
    <p:sldId id="271" r:id="rId16"/>
    <p:sldId id="273" r:id="rId17"/>
    <p:sldId id="274" r:id="rId18"/>
    <p:sldId id="282" r:id="rId19"/>
    <p:sldId id="277" r:id="rId20"/>
    <p:sldId id="281" r:id="rId21"/>
    <p:sldId id="276" r:id="rId22"/>
    <p:sldId id="283" r:id="rId23"/>
    <p:sldId id="275" r:id="rId24"/>
    <p:sldId id="278" r:id="rId25"/>
    <p:sldId id="280" r:id="rId26"/>
    <p:sldId id="279" r:id="rId27"/>
    <p:sldId id="259" r:id="rId28"/>
    <p:sldId id="285" r:id="rId29"/>
    <p:sldId id="286" r:id="rId30"/>
    <p:sldId id="287" r:id="rId31"/>
    <p:sldId id="288" r:id="rId32"/>
    <p:sldId id="289" r:id="rId33"/>
    <p:sldId id="290" r:id="rId34"/>
    <p:sldId id="291" r:id="rId35"/>
    <p:sldId id="292" r:id="rId36"/>
    <p:sldId id="294" r:id="rId37"/>
    <p:sldId id="293" r:id="rId38"/>
    <p:sldId id="295" r:id="rId39"/>
    <p:sldId id="296" r:id="rId40"/>
    <p:sldId id="297" r:id="rId41"/>
    <p:sldId id="300" r:id="rId42"/>
    <p:sldId id="298" r:id="rId43"/>
    <p:sldId id="299"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873F0855-F2B5-4AAA-8F69-ED30D1F2AA07}" type="datetimeFigureOut">
              <a:rPr lang="en-AU" smtClean="0"/>
              <a:t>11/06/2021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3219789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73F0855-F2B5-4AAA-8F69-ED30D1F2AA07}" type="datetimeFigureOut">
              <a:rPr lang="en-AU" smtClean="0"/>
              <a:t>11/06/2021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2507176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73F0855-F2B5-4AAA-8F69-ED30D1F2AA07}" type="datetimeFigureOut">
              <a:rPr lang="en-AU" smtClean="0"/>
              <a:t>11/06/2021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361475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73F0855-F2B5-4AAA-8F69-ED30D1F2AA07}" type="datetimeFigureOut">
              <a:rPr lang="en-AU" smtClean="0"/>
              <a:t>11/06/2021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1946651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3F0855-F2B5-4AAA-8F69-ED30D1F2AA07}" type="datetimeFigureOut">
              <a:rPr lang="en-AU" smtClean="0"/>
              <a:t>11/06/2021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2599517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873F0855-F2B5-4AAA-8F69-ED30D1F2AA07}" type="datetimeFigureOut">
              <a:rPr lang="en-AU" smtClean="0"/>
              <a:t>11/06/2021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1571091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873F0855-F2B5-4AAA-8F69-ED30D1F2AA07}" type="datetimeFigureOut">
              <a:rPr lang="en-AU" smtClean="0"/>
              <a:t>11/06/2021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426438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873F0855-F2B5-4AAA-8F69-ED30D1F2AA07}" type="datetimeFigureOut">
              <a:rPr lang="en-AU" smtClean="0"/>
              <a:t>11/06/2021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1125306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3F0855-F2B5-4AAA-8F69-ED30D1F2AA07}" type="datetimeFigureOut">
              <a:rPr lang="en-AU" smtClean="0"/>
              <a:t>11/06/2021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25070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3F0855-F2B5-4AAA-8F69-ED30D1F2AA07}" type="datetimeFigureOut">
              <a:rPr lang="en-AU" smtClean="0"/>
              <a:t>11/06/2021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493865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3F0855-F2B5-4AAA-8F69-ED30D1F2AA07}" type="datetimeFigureOut">
              <a:rPr lang="en-AU" smtClean="0"/>
              <a:t>11/06/2021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55C48DD-2E02-4887-88C4-5473790AACAA}" type="slidenum">
              <a:rPr lang="en-AU" smtClean="0"/>
              <a:t>‹#›</a:t>
            </a:fld>
            <a:endParaRPr lang="en-AU"/>
          </a:p>
        </p:txBody>
      </p:sp>
    </p:spTree>
    <p:extLst>
      <p:ext uri="{BB962C8B-B14F-4D97-AF65-F5344CB8AC3E}">
        <p14:creationId xmlns:p14="http://schemas.microsoft.com/office/powerpoint/2010/main" val="2944779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F0855-F2B5-4AAA-8F69-ED30D1F2AA07}" type="datetimeFigureOut">
              <a:rPr lang="en-AU" smtClean="0"/>
              <a:t>11/06/2021</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C48DD-2E02-4887-88C4-5473790AACAA}" type="slidenum">
              <a:rPr lang="en-AU" smtClean="0"/>
              <a:t>‹#›</a:t>
            </a:fld>
            <a:endParaRPr lang="en-AU"/>
          </a:p>
        </p:txBody>
      </p:sp>
    </p:spTree>
    <p:extLst>
      <p:ext uri="{BB962C8B-B14F-4D97-AF65-F5344CB8AC3E}">
        <p14:creationId xmlns:p14="http://schemas.microsoft.com/office/powerpoint/2010/main" val="976913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1458" y="663879"/>
            <a:ext cx="3031298" cy="369332"/>
          </a:xfrm>
          <a:prstGeom prst="rect">
            <a:avLst/>
          </a:prstGeom>
          <a:solidFill>
            <a:schemeClr val="bg2"/>
          </a:solidFill>
        </p:spPr>
        <p:txBody>
          <a:bodyPr wrap="square" rtlCol="0">
            <a:spAutoFit/>
          </a:bodyPr>
          <a:lstStyle/>
          <a:p>
            <a:r>
              <a:rPr lang="en-AU" dirty="0" smtClean="0"/>
              <a:t>Research question: </a:t>
            </a:r>
            <a:endParaRPr lang="en-AU" dirty="0"/>
          </a:p>
        </p:txBody>
      </p:sp>
      <p:sp>
        <p:nvSpPr>
          <p:cNvPr id="5" name="TextBox 4"/>
          <p:cNvSpPr txBox="1"/>
          <p:nvPr/>
        </p:nvSpPr>
        <p:spPr>
          <a:xfrm>
            <a:off x="951978" y="1402915"/>
            <a:ext cx="4985359" cy="646331"/>
          </a:xfrm>
          <a:prstGeom prst="rect">
            <a:avLst/>
          </a:prstGeom>
          <a:noFill/>
        </p:spPr>
        <p:txBody>
          <a:bodyPr wrap="square" rtlCol="0">
            <a:spAutoFit/>
          </a:bodyPr>
          <a:lstStyle/>
          <a:p>
            <a:r>
              <a:rPr lang="en-AU" dirty="0" smtClean="0"/>
              <a:t>1. Benefit of normalization(extreme point search) in steady state optimization</a:t>
            </a:r>
            <a:endParaRPr lang="en-AU" dirty="0"/>
          </a:p>
        </p:txBody>
      </p:sp>
      <p:sp>
        <p:nvSpPr>
          <p:cNvPr id="7" name="TextBox 6"/>
          <p:cNvSpPr txBox="1"/>
          <p:nvPr/>
        </p:nvSpPr>
        <p:spPr>
          <a:xfrm>
            <a:off x="6751528" y="1402915"/>
            <a:ext cx="3356976" cy="2031325"/>
          </a:xfrm>
          <a:prstGeom prst="rect">
            <a:avLst/>
          </a:prstGeom>
          <a:noFill/>
        </p:spPr>
        <p:txBody>
          <a:bodyPr wrap="square" rtlCol="0">
            <a:spAutoFit/>
          </a:bodyPr>
          <a:lstStyle/>
          <a:p>
            <a:r>
              <a:rPr lang="en-AU" dirty="0" smtClean="0"/>
              <a:t>For 2 objective problem,  can use extreme point search. </a:t>
            </a:r>
          </a:p>
          <a:p>
            <a:endParaRPr lang="en-AU" dirty="0" smtClean="0"/>
          </a:p>
          <a:p>
            <a:r>
              <a:rPr lang="en-AU" dirty="0" smtClean="0"/>
              <a:t>For more than 2 objective problem, can use corner point search</a:t>
            </a:r>
          </a:p>
          <a:p>
            <a:endParaRPr lang="en-AU" dirty="0"/>
          </a:p>
        </p:txBody>
      </p:sp>
      <p:sp>
        <p:nvSpPr>
          <p:cNvPr id="8" name="Right Arrow 7"/>
          <p:cNvSpPr/>
          <p:nvPr/>
        </p:nvSpPr>
        <p:spPr>
          <a:xfrm>
            <a:off x="5342351" y="2418577"/>
            <a:ext cx="1002082" cy="32316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9" name="TextBox 8"/>
          <p:cNvSpPr txBox="1"/>
          <p:nvPr/>
        </p:nvSpPr>
        <p:spPr>
          <a:xfrm>
            <a:off x="6920629" y="3206665"/>
            <a:ext cx="3494762" cy="369332"/>
          </a:xfrm>
          <a:prstGeom prst="rect">
            <a:avLst/>
          </a:prstGeom>
          <a:solidFill>
            <a:schemeClr val="bg2"/>
          </a:solidFill>
        </p:spPr>
        <p:txBody>
          <a:bodyPr wrap="square" rtlCol="0">
            <a:spAutoFit/>
          </a:bodyPr>
          <a:lstStyle/>
          <a:p>
            <a:r>
              <a:rPr lang="en-AU" dirty="0" smtClean="0"/>
              <a:t>Expected behaviour: </a:t>
            </a:r>
            <a:endParaRPr lang="en-AU" dirty="0"/>
          </a:p>
        </p:txBody>
      </p:sp>
      <p:sp>
        <p:nvSpPr>
          <p:cNvPr id="11" name="TextBox 10"/>
          <p:cNvSpPr txBox="1"/>
          <p:nvPr/>
        </p:nvSpPr>
        <p:spPr>
          <a:xfrm>
            <a:off x="6751528" y="929778"/>
            <a:ext cx="3031298" cy="369332"/>
          </a:xfrm>
          <a:prstGeom prst="rect">
            <a:avLst/>
          </a:prstGeom>
          <a:solidFill>
            <a:schemeClr val="bg2"/>
          </a:solidFill>
        </p:spPr>
        <p:txBody>
          <a:bodyPr wrap="square" rtlCol="0">
            <a:spAutoFit/>
          </a:bodyPr>
          <a:lstStyle/>
          <a:p>
            <a:r>
              <a:rPr lang="en-AU" dirty="0"/>
              <a:t>S</a:t>
            </a:r>
            <a:r>
              <a:rPr lang="en-AU" dirty="0" smtClean="0"/>
              <a:t>olution: </a:t>
            </a:r>
            <a:endParaRPr lang="en-AU" dirty="0"/>
          </a:p>
        </p:txBody>
      </p:sp>
      <p:sp>
        <p:nvSpPr>
          <p:cNvPr id="12" name="TextBox 11"/>
          <p:cNvSpPr txBox="1"/>
          <p:nvPr/>
        </p:nvSpPr>
        <p:spPr>
          <a:xfrm>
            <a:off x="6920629" y="3732758"/>
            <a:ext cx="4108538" cy="3139321"/>
          </a:xfrm>
          <a:prstGeom prst="rect">
            <a:avLst/>
          </a:prstGeom>
          <a:noFill/>
        </p:spPr>
        <p:txBody>
          <a:bodyPr wrap="square" rtlCol="0">
            <a:spAutoFit/>
          </a:bodyPr>
          <a:lstStyle/>
          <a:p>
            <a:pPr marL="285750" indent="-285750">
              <a:buFont typeface="Arial" panose="020B0604020202020204" pitchFamily="34" charset="0"/>
              <a:buChar char="•"/>
            </a:pPr>
            <a:r>
              <a:rPr lang="en-AU" dirty="0" smtClean="0"/>
              <a:t>Better diversity for steady state strategy</a:t>
            </a:r>
          </a:p>
          <a:p>
            <a:pPr marL="285750" indent="-285750">
              <a:buFont typeface="Arial" panose="020B0604020202020204" pitchFamily="34" charset="0"/>
              <a:buChar char="•"/>
            </a:pPr>
            <a:r>
              <a:rPr lang="en-AU" dirty="0" smtClean="0"/>
              <a:t>Deal with typical ND normalization problems</a:t>
            </a:r>
          </a:p>
          <a:p>
            <a:pPr marL="742950" lvl="1" indent="-285750">
              <a:buFont typeface="Arial" panose="020B0604020202020204" pitchFamily="34" charset="0"/>
              <a:buChar char="•"/>
            </a:pPr>
            <a:r>
              <a:rPr lang="en-AU" dirty="0" smtClean="0"/>
              <a:t>Shrinking normalization bound (ND search over the process can commonly cause normalization bound shrink ) </a:t>
            </a:r>
          </a:p>
          <a:p>
            <a:pPr marL="742950" lvl="1" indent="-285750">
              <a:buFont typeface="Arial" panose="020B0604020202020204" pitchFamily="34" charset="0"/>
              <a:buChar char="•"/>
            </a:pPr>
            <a:r>
              <a:rPr lang="en-AU" dirty="0" smtClean="0"/>
              <a:t>Slow convergence speed(initialization faraway) </a:t>
            </a:r>
          </a:p>
          <a:p>
            <a:pPr lvl="1"/>
            <a:r>
              <a:rPr lang="en-AU" dirty="0" smtClean="0"/>
              <a:t>  </a:t>
            </a:r>
            <a:endParaRPr lang="en-AU" dirty="0"/>
          </a:p>
        </p:txBody>
      </p:sp>
    </p:spTree>
    <p:extLst>
      <p:ext uri="{BB962C8B-B14F-4D97-AF65-F5344CB8AC3E}">
        <p14:creationId xmlns:p14="http://schemas.microsoft.com/office/powerpoint/2010/main" val="3597430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6458" y="498764"/>
            <a:ext cx="3358342" cy="369332"/>
          </a:xfrm>
          <a:prstGeom prst="rect">
            <a:avLst/>
          </a:prstGeom>
          <a:noFill/>
        </p:spPr>
        <p:txBody>
          <a:bodyPr wrap="square" rtlCol="0">
            <a:spAutoFit/>
          </a:bodyPr>
          <a:lstStyle/>
          <a:p>
            <a:r>
              <a:rPr lang="en-AU" dirty="0" smtClean="0"/>
              <a:t>Updates and re-explain</a:t>
            </a:r>
            <a:endParaRPr lang="en-AU" dirty="0"/>
          </a:p>
        </p:txBody>
      </p:sp>
      <mc:AlternateContent xmlns:mc="http://schemas.openxmlformats.org/markup-compatibility/2006" xmlns:a14="http://schemas.microsoft.com/office/drawing/2010/main">
        <mc:Choice Requires="a14">
          <p:sp>
            <p:nvSpPr>
              <p:cNvPr id="3" name="TextBox 2"/>
              <p:cNvSpPr txBox="1"/>
              <p:nvPr/>
            </p:nvSpPr>
            <p:spPr>
              <a:xfrm>
                <a:off x="756458" y="1097280"/>
                <a:ext cx="11435542" cy="4032258"/>
              </a:xfrm>
              <a:prstGeom prst="rect">
                <a:avLst/>
              </a:prstGeom>
              <a:noFill/>
            </p:spPr>
            <p:txBody>
              <a:bodyPr wrap="square" rtlCol="0">
                <a:spAutoFit/>
              </a:bodyPr>
              <a:lstStyle/>
              <a:p>
                <a:pPr marL="342900" indent="-342900">
                  <a:buAutoNum type="arabicPeriod"/>
                </a:pPr>
                <a:r>
                  <a:rPr lang="en-AU" dirty="0" smtClean="0"/>
                  <a:t>The previous results, especially ideal-distance and nadir distance, need to be updated to normalized data </a:t>
                </a:r>
                <a:r>
                  <a:rPr lang="en-AU" dirty="0" smtClean="0">
                    <a:ea typeface="Cambria Math" panose="02040503050406030204" pitchFamily="18" charset="0"/>
                  </a:rPr>
                  <a:t> </a:t>
                </a:r>
                <a14:m>
                  <m:oMath xmlns:m="http://schemas.openxmlformats.org/officeDocument/2006/math">
                    <m:r>
                      <a:rPr lang="en-AU" i="1" smtClean="0">
                        <a:latin typeface="Cambria Math" panose="02040503050406030204" pitchFamily="18" charset="0"/>
                        <a:ea typeface="Cambria Math" panose="02040503050406030204" pitchFamily="18" charset="0"/>
                      </a:rPr>
                      <m:t>√</m:t>
                    </m:r>
                  </m:oMath>
                </a14:m>
                <a:endParaRPr lang="en-AU" dirty="0" smtClean="0"/>
              </a:p>
              <a:p>
                <a:pPr marL="342900" indent="-342900">
                  <a:buAutoNum type="arabicPeriod"/>
                </a:pPr>
                <a:endParaRPr lang="en-AU" dirty="0" smtClean="0"/>
              </a:p>
              <a:p>
                <a:pPr marL="342900" indent="-342900">
                  <a:buAutoNum type="arabicPeriod"/>
                </a:pPr>
                <a:r>
                  <a:rPr lang="en-AU" dirty="0" smtClean="0"/>
                  <a:t>ND front plot of the final results (median run) is needed</a:t>
                </a:r>
                <a:r>
                  <a:rPr lang="en-AU" dirty="0" smtClean="0">
                    <a:ea typeface="Cambria Math" panose="02040503050406030204" pitchFamily="18" charset="0"/>
                  </a:rPr>
                  <a:t> </a:t>
                </a:r>
                <a14:m>
                  <m:oMath xmlns:m="http://schemas.openxmlformats.org/officeDocument/2006/math">
                    <m:r>
                      <a:rPr lang="en-AU" i="1" smtClean="0">
                        <a:latin typeface="Cambria Math" panose="02040503050406030204" pitchFamily="18" charset="0"/>
                        <a:ea typeface="Cambria Math" panose="02040503050406030204" pitchFamily="18" charset="0"/>
                      </a:rPr>
                      <m:t>√</m:t>
                    </m:r>
                  </m:oMath>
                </a14:m>
                <a:endParaRPr lang="en-AU" dirty="0" smtClean="0"/>
              </a:p>
              <a:p>
                <a:pPr marL="342900" indent="-342900">
                  <a:buAutoNum type="arabicPeriod"/>
                </a:pPr>
                <a:endParaRPr lang="en-AU" dirty="0" smtClean="0"/>
              </a:p>
              <a:p>
                <a:pPr marL="342900" indent="-342900">
                  <a:buAutoNum type="arabicPeriod"/>
                </a:pPr>
                <a:r>
                  <a:rPr lang="en-AU" dirty="0" smtClean="0"/>
                  <a:t> Longer evaluation iteration is needed to check whether performance or previous conclusion holds</a:t>
                </a:r>
                <a14:m>
                  <m:oMath xmlns:m="http://schemas.openxmlformats.org/officeDocument/2006/math">
                    <m:r>
                      <a:rPr lang="en-AU" i="1" smtClean="0">
                        <a:latin typeface="Cambria Math" panose="02040503050406030204" pitchFamily="18" charset="0"/>
                        <a:ea typeface="Cambria Math" panose="02040503050406030204" pitchFamily="18" charset="0"/>
                      </a:rPr>
                      <m:t>√</m:t>
                    </m:r>
                  </m:oMath>
                </a14:m>
                <a:endParaRPr lang="en-AU" dirty="0" smtClean="0"/>
              </a:p>
              <a:p>
                <a:pPr marL="342900" indent="-342900">
                  <a:buAutoNum type="arabicPeriod"/>
                </a:pPr>
                <a:endParaRPr lang="en-AU" dirty="0" smtClean="0"/>
              </a:p>
              <a:p>
                <a:pPr marL="342900" indent="-342900">
                  <a:buAutoNum type="arabicPeriod"/>
                </a:pPr>
                <a:r>
                  <a:rPr lang="en-AU" dirty="0" smtClean="0"/>
                  <a:t>Systematic investigation means also considering only extend the extreme point search of  the 2D algorithm (independently search each objectives, and combine 3 objectives’ last population, combine with current population, and ND selection ) (maybe tomo/evening) -&gt;</a:t>
                </a:r>
              </a:p>
              <a:p>
                <a:pPr marL="342900" indent="-342900">
                  <a:buAutoNum type="arabicPeriod"/>
                </a:pPr>
                <a:endParaRPr lang="en-AU" dirty="0" smtClean="0"/>
              </a:p>
              <a:p>
                <a:pPr marL="342900" indent="-342900">
                  <a:buAutoNum type="arabicPeriod"/>
                </a:pPr>
                <a:r>
                  <a:rPr lang="en-AU" dirty="0" smtClean="0"/>
                  <a:t>HV plots over  generation is needed for performance analysis </a:t>
                </a:r>
                <a14:m>
                  <m:oMath xmlns:m="http://schemas.openxmlformats.org/officeDocument/2006/math">
                    <m:r>
                      <a:rPr lang="en-AU" i="1" smtClean="0">
                        <a:latin typeface="Cambria Math" panose="02040503050406030204" pitchFamily="18" charset="0"/>
                        <a:ea typeface="Cambria Math" panose="02040503050406030204" pitchFamily="18" charset="0"/>
                      </a:rPr>
                      <m:t>√</m:t>
                    </m:r>
                  </m:oMath>
                </a14:m>
                <a:endParaRPr lang="en-AU" dirty="0" smtClean="0"/>
              </a:p>
              <a:p>
                <a:pPr marL="342900" indent="-342900">
                  <a:buAutoNum type="arabicPeriod"/>
                </a:pPr>
                <a:endParaRPr lang="en-AU" dirty="0" smtClean="0"/>
              </a:p>
              <a:p>
                <a:pPr marL="342900" indent="-342900">
                  <a:buAutoNum type="arabicPeriod"/>
                </a:pPr>
                <a:r>
                  <a:rPr lang="en-AU" dirty="0" smtClean="0"/>
                  <a:t>Check new ideal of next slide-&gt; </a:t>
                </a:r>
              </a:p>
              <a:p>
                <a:pPr marL="342900" indent="-342900">
                  <a:buAutoNum type="arabicPeriod"/>
                </a:pPr>
                <a:endParaRPr lang="en-AU" dirty="0"/>
              </a:p>
            </p:txBody>
          </p:sp>
        </mc:Choice>
        <mc:Fallback xmlns="">
          <p:sp>
            <p:nvSpPr>
              <p:cNvPr id="3" name="TextBox 2"/>
              <p:cNvSpPr txBox="1">
                <a:spLocks noRot="1" noChangeAspect="1" noMove="1" noResize="1" noEditPoints="1" noAdjustHandles="1" noChangeArrowheads="1" noChangeShapeType="1" noTextEdit="1"/>
              </p:cNvSpPr>
              <p:nvPr/>
            </p:nvSpPr>
            <p:spPr>
              <a:xfrm>
                <a:off x="756458" y="1097280"/>
                <a:ext cx="11435542" cy="4032258"/>
              </a:xfrm>
              <a:prstGeom prst="rect">
                <a:avLst/>
              </a:prstGeom>
              <a:blipFill>
                <a:blip r:embed="rId2"/>
                <a:stretch>
                  <a:fillRect l="-426" t="-151"/>
                </a:stretch>
              </a:blipFill>
            </p:spPr>
            <p:txBody>
              <a:bodyPr/>
              <a:lstStyle/>
              <a:p>
                <a:r>
                  <a:rPr lang="en-AU">
                    <a:noFill/>
                  </a:rPr>
                  <a:t> </a:t>
                </a:r>
              </a:p>
            </p:txBody>
          </p:sp>
        </mc:Fallback>
      </mc:AlternateContent>
    </p:spTree>
    <p:extLst>
      <p:ext uri="{BB962C8B-B14F-4D97-AF65-F5344CB8AC3E}">
        <p14:creationId xmlns:p14="http://schemas.microsoft.com/office/powerpoint/2010/main" val="8947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8189"/>
            <a:ext cx="4297680" cy="369332"/>
          </a:xfrm>
          <a:prstGeom prst="rect">
            <a:avLst/>
          </a:prstGeom>
          <a:solidFill>
            <a:schemeClr val="bg2"/>
          </a:solidFill>
        </p:spPr>
        <p:txBody>
          <a:bodyPr wrap="square" rtlCol="0">
            <a:spAutoFit/>
          </a:bodyPr>
          <a:lstStyle/>
          <a:p>
            <a:r>
              <a:rPr lang="en-AU" dirty="0" smtClean="0"/>
              <a:t>Side by side check with normalization </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57" y="717013"/>
            <a:ext cx="5808371" cy="2933851"/>
          </a:xfrm>
          <a:prstGeom prst="rect">
            <a:avLst/>
          </a:prstGeom>
        </p:spPr>
      </p:pic>
      <p:sp>
        <p:nvSpPr>
          <p:cNvPr id="4" name="TextBox 3"/>
          <p:cNvSpPr txBox="1"/>
          <p:nvPr/>
        </p:nvSpPr>
        <p:spPr>
          <a:xfrm>
            <a:off x="146060" y="3794026"/>
            <a:ext cx="3300727" cy="369332"/>
          </a:xfrm>
          <a:prstGeom prst="rect">
            <a:avLst/>
          </a:prstGeom>
          <a:noFill/>
        </p:spPr>
        <p:txBody>
          <a:bodyPr wrap="square" rtlCol="0">
            <a:spAutoFit/>
          </a:bodyPr>
          <a:lstStyle/>
          <a:p>
            <a:r>
              <a:rPr lang="en-AU" dirty="0" smtClean="0"/>
              <a:t>Nadir performance origin space </a:t>
            </a:r>
            <a:endParaRPr lang="en-A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701" y="945386"/>
            <a:ext cx="5801535" cy="2705478"/>
          </a:xfrm>
          <a:prstGeom prst="rect">
            <a:avLst/>
          </a:prstGeom>
        </p:spPr>
      </p:pic>
      <p:sp>
        <p:nvSpPr>
          <p:cNvPr id="6" name="TextBox 5"/>
          <p:cNvSpPr txBox="1"/>
          <p:nvPr/>
        </p:nvSpPr>
        <p:spPr>
          <a:xfrm>
            <a:off x="8714509" y="532347"/>
            <a:ext cx="3300727" cy="369332"/>
          </a:xfrm>
          <a:prstGeom prst="rect">
            <a:avLst/>
          </a:prstGeom>
          <a:noFill/>
        </p:spPr>
        <p:txBody>
          <a:bodyPr wrap="square" rtlCol="0">
            <a:spAutoFit/>
          </a:bodyPr>
          <a:lstStyle/>
          <a:p>
            <a:r>
              <a:rPr lang="en-AU" dirty="0" smtClean="0"/>
              <a:t>Ideal performance Norm space </a:t>
            </a:r>
            <a:endParaRPr lang="en-AU" dirty="0"/>
          </a:p>
        </p:txBody>
      </p:sp>
      <p:sp>
        <p:nvSpPr>
          <p:cNvPr id="7" name="Rounded Rectangle 6"/>
          <p:cNvSpPr/>
          <p:nvPr/>
        </p:nvSpPr>
        <p:spPr>
          <a:xfrm>
            <a:off x="10527632" y="2468879"/>
            <a:ext cx="736114" cy="18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ounded Rectangle 7"/>
          <p:cNvSpPr/>
          <p:nvPr/>
        </p:nvSpPr>
        <p:spPr>
          <a:xfrm>
            <a:off x="10527632" y="3026622"/>
            <a:ext cx="736114" cy="18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a:off x="4750602" y="229950"/>
            <a:ext cx="7855527" cy="369332"/>
          </a:xfrm>
          <a:prstGeom prst="rect">
            <a:avLst/>
          </a:prstGeom>
          <a:noFill/>
        </p:spPr>
        <p:txBody>
          <a:bodyPr wrap="square" rtlCol="0">
            <a:spAutoFit/>
          </a:bodyPr>
          <a:lstStyle/>
          <a:p>
            <a:r>
              <a:rPr lang="en-AU" dirty="0" smtClean="0">
                <a:solidFill>
                  <a:srgbClr val="FF0000"/>
                </a:solidFill>
              </a:rPr>
              <a:t>After normalization, </a:t>
            </a:r>
            <a:r>
              <a:rPr lang="en-AU" b="1" dirty="0" smtClean="0">
                <a:solidFill>
                  <a:srgbClr val="FF0000"/>
                </a:solidFill>
              </a:rPr>
              <a:t>more</a:t>
            </a:r>
            <a:r>
              <a:rPr lang="en-AU" dirty="0" smtClean="0">
                <a:solidFill>
                  <a:srgbClr val="FF0000"/>
                </a:solidFill>
              </a:rPr>
              <a:t> problems, </a:t>
            </a:r>
            <a:r>
              <a:rPr lang="en-AU" b="1" dirty="0" smtClean="0">
                <a:solidFill>
                  <a:srgbClr val="FF0000"/>
                </a:solidFill>
              </a:rPr>
              <a:t>corner search improves </a:t>
            </a:r>
            <a:r>
              <a:rPr lang="en-AU" dirty="0" smtClean="0">
                <a:solidFill>
                  <a:srgbClr val="FF0000"/>
                </a:solidFill>
              </a:rPr>
              <a:t>Ideal distance</a:t>
            </a:r>
            <a:endParaRPr lang="en-AU" dirty="0">
              <a:solidFill>
                <a:srgbClr val="FF000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40007"/>
            <a:ext cx="6162531" cy="2717993"/>
          </a:xfrm>
          <a:prstGeom prst="rect">
            <a:avLst/>
          </a:prstGeom>
        </p:spPr>
      </p:pic>
      <p:sp>
        <p:nvSpPr>
          <p:cNvPr id="11" name="TextBox 10"/>
          <p:cNvSpPr txBox="1"/>
          <p:nvPr/>
        </p:nvSpPr>
        <p:spPr>
          <a:xfrm>
            <a:off x="2829098" y="500081"/>
            <a:ext cx="3300727" cy="369332"/>
          </a:xfrm>
          <a:prstGeom prst="rect">
            <a:avLst/>
          </a:prstGeom>
          <a:noFill/>
        </p:spPr>
        <p:txBody>
          <a:bodyPr wrap="square" rtlCol="0">
            <a:spAutoFit/>
          </a:bodyPr>
          <a:lstStyle/>
          <a:p>
            <a:r>
              <a:rPr lang="en-AU" dirty="0" smtClean="0"/>
              <a:t>Ideal performance origin space </a:t>
            </a:r>
            <a:endParaRPr lang="en-AU"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3701" y="4140007"/>
            <a:ext cx="5839640" cy="2695951"/>
          </a:xfrm>
          <a:prstGeom prst="rect">
            <a:avLst/>
          </a:prstGeom>
        </p:spPr>
      </p:pic>
      <p:sp>
        <p:nvSpPr>
          <p:cNvPr id="13" name="TextBox 12"/>
          <p:cNvSpPr txBox="1"/>
          <p:nvPr/>
        </p:nvSpPr>
        <p:spPr>
          <a:xfrm>
            <a:off x="6020725" y="3786519"/>
            <a:ext cx="3300727" cy="369332"/>
          </a:xfrm>
          <a:prstGeom prst="rect">
            <a:avLst/>
          </a:prstGeom>
          <a:noFill/>
        </p:spPr>
        <p:txBody>
          <a:bodyPr wrap="square" rtlCol="0">
            <a:spAutoFit/>
          </a:bodyPr>
          <a:lstStyle/>
          <a:p>
            <a:r>
              <a:rPr lang="en-AU" dirty="0" smtClean="0"/>
              <a:t>Nadir performance Norm space </a:t>
            </a:r>
            <a:endParaRPr lang="en-AU" dirty="0"/>
          </a:p>
        </p:txBody>
      </p:sp>
      <p:sp>
        <p:nvSpPr>
          <p:cNvPr id="14" name="Rounded Rectangle 13"/>
          <p:cNvSpPr/>
          <p:nvPr/>
        </p:nvSpPr>
        <p:spPr>
          <a:xfrm>
            <a:off x="8310308" y="5482230"/>
            <a:ext cx="736114" cy="18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ounded Rectangle 14"/>
          <p:cNvSpPr/>
          <p:nvPr/>
        </p:nvSpPr>
        <p:spPr>
          <a:xfrm>
            <a:off x="10406915" y="5482230"/>
            <a:ext cx="736114" cy="18288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8950732" y="3589956"/>
            <a:ext cx="4057041" cy="646331"/>
          </a:xfrm>
          <a:prstGeom prst="rect">
            <a:avLst/>
          </a:prstGeom>
          <a:noFill/>
        </p:spPr>
        <p:txBody>
          <a:bodyPr wrap="square" rtlCol="0">
            <a:spAutoFit/>
          </a:bodyPr>
          <a:lstStyle/>
          <a:p>
            <a:r>
              <a:rPr lang="en-AU" dirty="0" smtClean="0">
                <a:solidFill>
                  <a:srgbClr val="FF0000"/>
                </a:solidFill>
              </a:rPr>
              <a:t>After normalization, </a:t>
            </a:r>
            <a:r>
              <a:rPr lang="en-AU" b="1" dirty="0" smtClean="0">
                <a:solidFill>
                  <a:srgbClr val="FF0000"/>
                </a:solidFill>
              </a:rPr>
              <a:t>corner search consistent with no normalization</a:t>
            </a:r>
            <a:endParaRPr lang="en-AU" dirty="0">
              <a:solidFill>
                <a:srgbClr val="FF0000"/>
              </a:solidFill>
            </a:endParaRPr>
          </a:p>
        </p:txBody>
      </p:sp>
    </p:spTree>
    <p:extLst>
      <p:ext uri="{BB962C8B-B14F-4D97-AF65-F5344CB8AC3E}">
        <p14:creationId xmlns:p14="http://schemas.microsoft.com/office/powerpoint/2010/main" val="162539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00" y="322381"/>
            <a:ext cx="6516009" cy="2734057"/>
          </a:xfrm>
          <a:prstGeom prst="rect">
            <a:avLst/>
          </a:prstGeom>
        </p:spPr>
      </p:pic>
      <p:sp>
        <p:nvSpPr>
          <p:cNvPr id="3" name="TextBox 2"/>
          <p:cNvSpPr txBox="1"/>
          <p:nvPr/>
        </p:nvSpPr>
        <p:spPr>
          <a:xfrm>
            <a:off x="4697821" y="0"/>
            <a:ext cx="1957588" cy="369332"/>
          </a:xfrm>
          <a:prstGeom prst="rect">
            <a:avLst/>
          </a:prstGeom>
          <a:noFill/>
        </p:spPr>
        <p:txBody>
          <a:bodyPr wrap="square" rtlCol="0">
            <a:spAutoFit/>
          </a:bodyPr>
          <a:lstStyle/>
          <a:p>
            <a:r>
              <a:rPr lang="en-AU" dirty="0" smtClean="0"/>
              <a:t>HV performance</a:t>
            </a:r>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00" y="4004814"/>
            <a:ext cx="5801535" cy="2705478"/>
          </a:xfrm>
          <a:prstGeom prst="rect">
            <a:avLst/>
          </a:prstGeom>
        </p:spPr>
      </p:pic>
      <p:sp>
        <p:nvSpPr>
          <p:cNvPr id="5" name="TextBox 4"/>
          <p:cNvSpPr txBox="1"/>
          <p:nvPr/>
        </p:nvSpPr>
        <p:spPr>
          <a:xfrm>
            <a:off x="3878083" y="3635482"/>
            <a:ext cx="2124280" cy="369332"/>
          </a:xfrm>
          <a:prstGeom prst="rect">
            <a:avLst/>
          </a:prstGeom>
          <a:noFill/>
        </p:spPr>
        <p:txBody>
          <a:bodyPr wrap="square" rtlCol="0">
            <a:spAutoFit/>
          </a:bodyPr>
          <a:lstStyle/>
          <a:p>
            <a:r>
              <a:rPr lang="en-AU" dirty="0" smtClean="0"/>
              <a:t>Ideal performance</a:t>
            </a:r>
            <a:endParaRPr lang="en-AU"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827" y="4001218"/>
            <a:ext cx="5839640" cy="2695951"/>
          </a:xfrm>
          <a:prstGeom prst="rect">
            <a:avLst/>
          </a:prstGeom>
        </p:spPr>
      </p:pic>
      <p:sp>
        <p:nvSpPr>
          <p:cNvPr id="7" name="TextBox 6"/>
          <p:cNvSpPr txBox="1"/>
          <p:nvPr/>
        </p:nvSpPr>
        <p:spPr>
          <a:xfrm>
            <a:off x="10067720" y="6595229"/>
            <a:ext cx="2124280" cy="369332"/>
          </a:xfrm>
          <a:prstGeom prst="rect">
            <a:avLst/>
          </a:prstGeom>
          <a:noFill/>
        </p:spPr>
        <p:txBody>
          <a:bodyPr wrap="square" rtlCol="0">
            <a:spAutoFit/>
          </a:bodyPr>
          <a:lstStyle/>
          <a:p>
            <a:r>
              <a:rPr lang="en-AU" dirty="0" smtClean="0"/>
              <a:t>Nadir performance</a:t>
            </a:r>
            <a:endParaRPr lang="en-AU" dirty="0"/>
          </a:p>
        </p:txBody>
      </p:sp>
      <p:sp>
        <p:nvSpPr>
          <p:cNvPr id="8" name="TextBox 7"/>
          <p:cNvSpPr txBox="1"/>
          <p:nvPr/>
        </p:nvSpPr>
        <p:spPr>
          <a:xfrm>
            <a:off x="6991301" y="616334"/>
            <a:ext cx="4523346" cy="3416320"/>
          </a:xfrm>
          <a:prstGeom prst="rect">
            <a:avLst/>
          </a:prstGeom>
          <a:noFill/>
        </p:spPr>
        <p:txBody>
          <a:bodyPr wrap="square" rtlCol="0">
            <a:spAutoFit/>
          </a:bodyPr>
          <a:lstStyle/>
          <a:p>
            <a:r>
              <a:rPr lang="en-AU" dirty="0" smtClean="0"/>
              <a:t>[1] DTLZ2, scheme(3) has better nadir, equal ideal, but over all performance worse than scheme (2) </a:t>
            </a:r>
            <a:endParaRPr lang="en-AU" dirty="0"/>
          </a:p>
          <a:p>
            <a:r>
              <a:rPr lang="en-AU" dirty="0" smtClean="0"/>
              <a:t>[2] DTLZ4 scheme(3) has better nadir, equal ideal, but overall performance better than scheme (2)</a:t>
            </a:r>
            <a:endParaRPr lang="en-AU" dirty="0"/>
          </a:p>
          <a:p>
            <a:r>
              <a:rPr lang="en-AU" dirty="0" smtClean="0"/>
              <a:t>[3] WFG4, scheme (3) has equal nadir, </a:t>
            </a:r>
            <a:r>
              <a:rPr lang="en-AU" dirty="0" smtClean="0">
                <a:solidFill>
                  <a:srgbClr val="FF0000"/>
                </a:solidFill>
              </a:rPr>
              <a:t>better</a:t>
            </a:r>
            <a:r>
              <a:rPr lang="en-AU" dirty="0" smtClean="0"/>
              <a:t> ideal, but worse all performance than scheme (2)</a:t>
            </a:r>
          </a:p>
          <a:p>
            <a:r>
              <a:rPr lang="en-AU" dirty="0" smtClean="0"/>
              <a:t>[4] WFG6, scheme (3) has better nadir, better ideal, but still worse overall performance  </a:t>
            </a:r>
          </a:p>
          <a:p>
            <a:endParaRPr lang="en-AU" dirty="0"/>
          </a:p>
        </p:txBody>
      </p:sp>
      <p:sp>
        <p:nvSpPr>
          <p:cNvPr id="9" name="TextBox 8"/>
          <p:cNvSpPr txBox="1"/>
          <p:nvPr/>
        </p:nvSpPr>
        <p:spPr>
          <a:xfrm>
            <a:off x="6991301" y="137715"/>
            <a:ext cx="4222529" cy="369332"/>
          </a:xfrm>
          <a:prstGeom prst="rect">
            <a:avLst/>
          </a:prstGeom>
          <a:noFill/>
        </p:spPr>
        <p:txBody>
          <a:bodyPr wrap="square" rtlCol="0">
            <a:spAutoFit/>
          </a:bodyPr>
          <a:lstStyle/>
          <a:p>
            <a:r>
              <a:rPr lang="en-AU" dirty="0" smtClean="0">
                <a:solidFill>
                  <a:srgbClr val="FF0000"/>
                </a:solidFill>
              </a:rPr>
              <a:t>Previous observation cases still holds</a:t>
            </a:r>
            <a:endParaRPr lang="en-AU" dirty="0">
              <a:solidFill>
                <a:srgbClr val="FF0000"/>
              </a:solidFill>
            </a:endParaRPr>
          </a:p>
        </p:txBody>
      </p:sp>
    </p:spTree>
    <p:extLst>
      <p:ext uri="{BB962C8B-B14F-4D97-AF65-F5344CB8AC3E}">
        <p14:creationId xmlns:p14="http://schemas.microsoft.com/office/powerpoint/2010/main" val="266327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294" y="122056"/>
            <a:ext cx="8204661" cy="3277850"/>
          </a:xfrm>
          <a:prstGeom prst="rect">
            <a:avLst/>
          </a:prstGeom>
        </p:spPr>
      </p:pic>
      <p:sp>
        <p:nvSpPr>
          <p:cNvPr id="2" name="TextBox 1"/>
          <p:cNvSpPr txBox="1"/>
          <p:nvPr/>
        </p:nvSpPr>
        <p:spPr>
          <a:xfrm>
            <a:off x="111918" y="122055"/>
            <a:ext cx="2999678" cy="369332"/>
          </a:xfrm>
          <a:prstGeom prst="rect">
            <a:avLst/>
          </a:prstGeom>
          <a:solidFill>
            <a:schemeClr val="bg2"/>
          </a:solidFill>
        </p:spPr>
        <p:txBody>
          <a:bodyPr wrap="square" rtlCol="0">
            <a:spAutoFit/>
          </a:bodyPr>
          <a:lstStyle/>
          <a:p>
            <a:r>
              <a:rPr lang="en-AU" dirty="0" smtClean="0"/>
              <a:t>With ND performance </a:t>
            </a:r>
            <a:endParaRPr lang="en-AU" dirty="0"/>
          </a:p>
        </p:txBody>
      </p:sp>
      <p:sp>
        <p:nvSpPr>
          <p:cNvPr id="3" name="TextBox 2"/>
          <p:cNvSpPr txBox="1"/>
          <p:nvPr/>
        </p:nvSpPr>
        <p:spPr>
          <a:xfrm>
            <a:off x="0" y="491387"/>
            <a:ext cx="3366655" cy="1200329"/>
          </a:xfrm>
          <a:prstGeom prst="rect">
            <a:avLst/>
          </a:prstGeom>
          <a:noFill/>
        </p:spPr>
        <p:txBody>
          <a:bodyPr wrap="square" rtlCol="0">
            <a:spAutoFit/>
          </a:bodyPr>
          <a:lstStyle/>
          <a:p>
            <a:r>
              <a:rPr lang="en-AU" dirty="0" smtClean="0"/>
              <a:t>[1] DTLZ2, scheme(3) has better nadir, equal ideal, but over all performance worse than scheme (2) </a:t>
            </a:r>
            <a:endParaRPr lang="en-A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293" y="3399906"/>
            <a:ext cx="8204662" cy="32058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8" y="2202873"/>
            <a:ext cx="4720952" cy="3540714"/>
          </a:xfrm>
          <a:prstGeom prst="rect">
            <a:avLst/>
          </a:prstGeom>
        </p:spPr>
      </p:pic>
    </p:spTree>
    <p:extLst>
      <p:ext uri="{BB962C8B-B14F-4D97-AF65-F5344CB8AC3E}">
        <p14:creationId xmlns:p14="http://schemas.microsoft.com/office/powerpoint/2010/main" val="3021399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18" y="122055"/>
            <a:ext cx="2999678" cy="369332"/>
          </a:xfrm>
          <a:prstGeom prst="rect">
            <a:avLst/>
          </a:prstGeom>
          <a:solidFill>
            <a:schemeClr val="bg2"/>
          </a:solidFill>
        </p:spPr>
        <p:txBody>
          <a:bodyPr wrap="square" rtlCol="0">
            <a:spAutoFit/>
          </a:bodyPr>
          <a:lstStyle/>
          <a:p>
            <a:r>
              <a:rPr lang="en-AU" dirty="0" smtClean="0"/>
              <a:t>With ND performance </a:t>
            </a:r>
            <a:endParaRPr lang="en-AU" dirty="0"/>
          </a:p>
        </p:txBody>
      </p:sp>
      <p:sp>
        <p:nvSpPr>
          <p:cNvPr id="6" name="TextBox 5"/>
          <p:cNvSpPr txBox="1"/>
          <p:nvPr/>
        </p:nvSpPr>
        <p:spPr>
          <a:xfrm>
            <a:off x="0" y="724400"/>
            <a:ext cx="3111596" cy="1200329"/>
          </a:xfrm>
          <a:prstGeom prst="rect">
            <a:avLst/>
          </a:prstGeom>
          <a:noFill/>
        </p:spPr>
        <p:txBody>
          <a:bodyPr wrap="square" rtlCol="0">
            <a:spAutoFit/>
          </a:bodyPr>
          <a:lstStyle/>
          <a:p>
            <a:r>
              <a:rPr lang="en-AU" dirty="0" smtClean="0"/>
              <a:t>[2] DTLZ4 scheme(3) has better nadir, equal ideal, but overall performance better than scheme (2)</a:t>
            </a:r>
            <a:endParaRPr lang="en-AU"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2582" y="0"/>
            <a:ext cx="6859395" cy="359301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149" y="3356423"/>
            <a:ext cx="6684828" cy="35015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05" y="2157742"/>
            <a:ext cx="4716543" cy="3537407"/>
          </a:xfrm>
          <a:prstGeom prst="rect">
            <a:avLst/>
          </a:prstGeom>
        </p:spPr>
      </p:pic>
    </p:spTree>
    <p:extLst>
      <p:ext uri="{BB962C8B-B14F-4D97-AF65-F5344CB8AC3E}">
        <p14:creationId xmlns:p14="http://schemas.microsoft.com/office/powerpoint/2010/main" val="4023149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18" y="122055"/>
            <a:ext cx="2999678" cy="369332"/>
          </a:xfrm>
          <a:prstGeom prst="rect">
            <a:avLst/>
          </a:prstGeom>
          <a:solidFill>
            <a:schemeClr val="bg2"/>
          </a:solidFill>
        </p:spPr>
        <p:txBody>
          <a:bodyPr wrap="square" rtlCol="0">
            <a:spAutoFit/>
          </a:bodyPr>
          <a:lstStyle/>
          <a:p>
            <a:r>
              <a:rPr lang="en-AU" dirty="0" smtClean="0"/>
              <a:t>With ND performance </a:t>
            </a:r>
            <a:endParaRPr lang="en-AU" dirty="0"/>
          </a:p>
        </p:txBody>
      </p:sp>
      <p:sp>
        <p:nvSpPr>
          <p:cNvPr id="6" name="TextBox 5"/>
          <p:cNvSpPr txBox="1"/>
          <p:nvPr/>
        </p:nvSpPr>
        <p:spPr>
          <a:xfrm>
            <a:off x="0" y="724400"/>
            <a:ext cx="3111596" cy="1200329"/>
          </a:xfrm>
          <a:prstGeom prst="rect">
            <a:avLst/>
          </a:prstGeom>
          <a:noFill/>
        </p:spPr>
        <p:txBody>
          <a:bodyPr wrap="square" rtlCol="0">
            <a:spAutoFit/>
          </a:bodyPr>
          <a:lstStyle/>
          <a:p>
            <a:r>
              <a:rPr lang="en-AU" dirty="0" smtClean="0"/>
              <a:t>[3] WFG4, scheme (3) has equal nadir, </a:t>
            </a:r>
            <a:r>
              <a:rPr lang="en-AU" dirty="0" smtClean="0">
                <a:solidFill>
                  <a:srgbClr val="FF0000"/>
                </a:solidFill>
              </a:rPr>
              <a:t>better</a:t>
            </a:r>
            <a:r>
              <a:rPr lang="en-AU" dirty="0" smtClean="0"/>
              <a:t> ideal, but worse all performance than scheme (2)</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239" y="3322483"/>
            <a:ext cx="6560137" cy="34362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52" y="121351"/>
            <a:ext cx="6111251" cy="320113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76" y="2221577"/>
            <a:ext cx="4668987" cy="3501740"/>
          </a:xfrm>
          <a:prstGeom prst="rect">
            <a:avLst/>
          </a:prstGeom>
        </p:spPr>
      </p:pic>
    </p:spTree>
    <p:extLst>
      <p:ext uri="{BB962C8B-B14F-4D97-AF65-F5344CB8AC3E}">
        <p14:creationId xmlns:p14="http://schemas.microsoft.com/office/powerpoint/2010/main" val="1022849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4" y="2089146"/>
            <a:ext cx="4228412" cy="3171309"/>
          </a:xfrm>
          <a:prstGeom prst="rect">
            <a:avLst/>
          </a:prstGeom>
        </p:spPr>
      </p:pic>
      <p:sp>
        <p:nvSpPr>
          <p:cNvPr id="2" name="TextBox 1"/>
          <p:cNvSpPr txBox="1"/>
          <p:nvPr/>
        </p:nvSpPr>
        <p:spPr>
          <a:xfrm>
            <a:off x="111918" y="122055"/>
            <a:ext cx="2999678" cy="369332"/>
          </a:xfrm>
          <a:prstGeom prst="rect">
            <a:avLst/>
          </a:prstGeom>
          <a:solidFill>
            <a:schemeClr val="bg2"/>
          </a:solidFill>
        </p:spPr>
        <p:txBody>
          <a:bodyPr wrap="square" rtlCol="0">
            <a:spAutoFit/>
          </a:bodyPr>
          <a:lstStyle/>
          <a:p>
            <a:r>
              <a:rPr lang="en-AU" dirty="0" smtClean="0"/>
              <a:t>With ND performance </a:t>
            </a:r>
            <a:endParaRPr lang="en-AU" dirty="0"/>
          </a:p>
        </p:txBody>
      </p:sp>
      <p:sp>
        <p:nvSpPr>
          <p:cNvPr id="6" name="TextBox 5"/>
          <p:cNvSpPr txBox="1"/>
          <p:nvPr/>
        </p:nvSpPr>
        <p:spPr>
          <a:xfrm>
            <a:off x="0" y="724400"/>
            <a:ext cx="3111596" cy="923330"/>
          </a:xfrm>
          <a:prstGeom prst="rect">
            <a:avLst/>
          </a:prstGeom>
          <a:noFill/>
        </p:spPr>
        <p:txBody>
          <a:bodyPr wrap="square" rtlCol="0">
            <a:spAutoFit/>
          </a:bodyPr>
          <a:lstStyle/>
          <a:p>
            <a:r>
              <a:rPr lang="en-AU" dirty="0" smtClean="0"/>
              <a:t>[4] WFG6, scheme (3) has better nadir, better ideal, but still worse overall performance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896" y="0"/>
            <a:ext cx="6774872" cy="35487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828" y="3326901"/>
            <a:ext cx="6959148" cy="3645268"/>
          </a:xfrm>
          <a:prstGeom prst="rect">
            <a:avLst/>
          </a:prstGeom>
        </p:spPr>
      </p:pic>
    </p:spTree>
    <p:extLst>
      <p:ext uri="{BB962C8B-B14F-4D97-AF65-F5344CB8AC3E}">
        <p14:creationId xmlns:p14="http://schemas.microsoft.com/office/powerpoint/2010/main" val="2491707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17" y="122055"/>
            <a:ext cx="5632177" cy="369332"/>
          </a:xfrm>
          <a:prstGeom prst="rect">
            <a:avLst/>
          </a:prstGeom>
          <a:solidFill>
            <a:schemeClr val="bg2"/>
          </a:solidFill>
        </p:spPr>
        <p:txBody>
          <a:bodyPr wrap="square" rtlCol="0">
            <a:spAutoFit/>
          </a:bodyPr>
          <a:lstStyle/>
          <a:p>
            <a:r>
              <a:rPr lang="en-AU" dirty="0" smtClean="0"/>
              <a:t>Performance with </a:t>
            </a:r>
            <a:r>
              <a:rPr lang="en-AU" dirty="0" smtClean="0">
                <a:solidFill>
                  <a:srgbClr val="FF0000"/>
                </a:solidFill>
              </a:rPr>
              <a:t>increased evaluation budget</a:t>
            </a:r>
            <a:endParaRPr lang="en-AU"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17" y="709424"/>
            <a:ext cx="7611537" cy="2695951"/>
          </a:xfrm>
          <a:prstGeom prst="rect">
            <a:avLst/>
          </a:prstGeom>
        </p:spPr>
      </p:pic>
      <p:sp>
        <p:nvSpPr>
          <p:cNvPr id="4" name="TextBox 3"/>
          <p:cNvSpPr txBox="1"/>
          <p:nvPr/>
        </p:nvSpPr>
        <p:spPr>
          <a:xfrm>
            <a:off x="6019544" y="340092"/>
            <a:ext cx="1957588" cy="369332"/>
          </a:xfrm>
          <a:prstGeom prst="rect">
            <a:avLst/>
          </a:prstGeom>
          <a:noFill/>
        </p:spPr>
        <p:txBody>
          <a:bodyPr wrap="square" rtlCol="0">
            <a:spAutoFit/>
          </a:bodyPr>
          <a:lstStyle/>
          <a:p>
            <a:r>
              <a:rPr lang="en-AU" dirty="0" smtClean="0"/>
              <a:t>HV performance</a:t>
            </a:r>
            <a:endParaRPr lang="en-A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026" y="3774707"/>
            <a:ext cx="5601482" cy="2753109"/>
          </a:xfrm>
          <a:prstGeom prst="rect">
            <a:avLst/>
          </a:prstGeom>
        </p:spPr>
      </p:pic>
      <p:sp>
        <p:nvSpPr>
          <p:cNvPr id="6" name="TextBox 5"/>
          <p:cNvSpPr txBox="1"/>
          <p:nvPr/>
        </p:nvSpPr>
        <p:spPr>
          <a:xfrm>
            <a:off x="9628455" y="3438746"/>
            <a:ext cx="2124280" cy="369332"/>
          </a:xfrm>
          <a:prstGeom prst="rect">
            <a:avLst/>
          </a:prstGeom>
          <a:noFill/>
        </p:spPr>
        <p:txBody>
          <a:bodyPr wrap="square" rtlCol="0">
            <a:spAutoFit/>
          </a:bodyPr>
          <a:lstStyle/>
          <a:p>
            <a:r>
              <a:rPr lang="en-AU" dirty="0" smtClean="0"/>
              <a:t>Nadir performance</a:t>
            </a:r>
            <a:endParaRPr lang="en-AU"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315" y="3784233"/>
            <a:ext cx="5687219" cy="2743583"/>
          </a:xfrm>
          <a:prstGeom prst="rect">
            <a:avLst/>
          </a:prstGeom>
        </p:spPr>
      </p:pic>
      <p:sp>
        <p:nvSpPr>
          <p:cNvPr id="8" name="TextBox 7"/>
          <p:cNvSpPr txBox="1"/>
          <p:nvPr/>
        </p:nvSpPr>
        <p:spPr>
          <a:xfrm>
            <a:off x="3826245" y="3438746"/>
            <a:ext cx="2124280" cy="369332"/>
          </a:xfrm>
          <a:prstGeom prst="rect">
            <a:avLst/>
          </a:prstGeom>
          <a:noFill/>
        </p:spPr>
        <p:txBody>
          <a:bodyPr wrap="square" rtlCol="0">
            <a:spAutoFit/>
          </a:bodyPr>
          <a:lstStyle/>
          <a:p>
            <a:r>
              <a:rPr lang="en-AU" dirty="0" smtClean="0"/>
              <a:t>Ideal performance</a:t>
            </a:r>
            <a:endParaRPr lang="en-AU" dirty="0"/>
          </a:p>
        </p:txBody>
      </p:sp>
    </p:spTree>
    <p:extLst>
      <p:ext uri="{BB962C8B-B14F-4D97-AF65-F5344CB8AC3E}">
        <p14:creationId xmlns:p14="http://schemas.microsoft.com/office/powerpoint/2010/main" val="2862366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324" y="3332234"/>
            <a:ext cx="6731009" cy="35257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45" y="0"/>
            <a:ext cx="4258175" cy="31936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599" y="143934"/>
            <a:ext cx="6086755" cy="31883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64" y="3782291"/>
            <a:ext cx="5291450" cy="2771712"/>
          </a:xfrm>
          <a:prstGeom prst="rect">
            <a:avLst/>
          </a:prstGeom>
        </p:spPr>
      </p:pic>
    </p:spTree>
    <p:extLst>
      <p:ext uri="{BB962C8B-B14F-4D97-AF65-F5344CB8AC3E}">
        <p14:creationId xmlns:p14="http://schemas.microsoft.com/office/powerpoint/2010/main" val="3726195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46" y="99746"/>
            <a:ext cx="4638514" cy="34788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34" y="-25794"/>
            <a:ext cx="6766560" cy="35443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961" y="3366194"/>
            <a:ext cx="6516496" cy="341340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234" y="3716944"/>
            <a:ext cx="5468213" cy="2864302"/>
          </a:xfrm>
          <a:prstGeom prst="rect">
            <a:avLst/>
          </a:prstGeom>
        </p:spPr>
      </p:pic>
    </p:spTree>
    <p:extLst>
      <p:ext uri="{BB962C8B-B14F-4D97-AF65-F5344CB8AC3E}">
        <p14:creationId xmlns:p14="http://schemas.microsoft.com/office/powerpoint/2010/main" val="331835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1249" y="400833"/>
            <a:ext cx="2743200" cy="369332"/>
          </a:xfrm>
          <a:prstGeom prst="rect">
            <a:avLst/>
          </a:prstGeom>
          <a:solidFill>
            <a:schemeClr val="bg2">
              <a:lumMod val="90000"/>
            </a:schemeClr>
          </a:solidFill>
        </p:spPr>
        <p:txBody>
          <a:bodyPr wrap="square" rtlCol="0">
            <a:spAutoFit/>
          </a:bodyPr>
          <a:lstStyle/>
          <a:p>
            <a:r>
              <a:rPr lang="en-AU" dirty="0" smtClean="0"/>
              <a:t>Result Saving Structure</a:t>
            </a:r>
            <a:endParaRPr lang="en-AU" dirty="0"/>
          </a:p>
        </p:txBody>
      </p:sp>
      <p:sp>
        <p:nvSpPr>
          <p:cNvPr id="3" name="TextBox 2"/>
          <p:cNvSpPr txBox="1"/>
          <p:nvPr/>
        </p:nvSpPr>
        <p:spPr>
          <a:xfrm>
            <a:off x="601249" y="1277655"/>
            <a:ext cx="3156559" cy="646331"/>
          </a:xfrm>
          <a:prstGeom prst="rect">
            <a:avLst/>
          </a:prstGeom>
          <a:noFill/>
        </p:spPr>
        <p:txBody>
          <a:bodyPr wrap="square" rtlCol="0">
            <a:spAutoFit/>
          </a:bodyPr>
          <a:lstStyle/>
          <a:p>
            <a:r>
              <a:rPr lang="en-AU" dirty="0" smtClean="0"/>
              <a:t>Nd_seed_x.csv</a:t>
            </a:r>
          </a:p>
          <a:p>
            <a:pPr marL="285750" indent="-285750">
              <a:buFont typeface="Arial" panose="020B0604020202020204" pitchFamily="34" charset="0"/>
              <a:buChar char="•"/>
            </a:pPr>
            <a:r>
              <a:rPr lang="en-AU" dirty="0" smtClean="0"/>
              <a:t>Finally ND front of this run</a:t>
            </a:r>
            <a:endParaRPr lang="en-AU" dirty="0"/>
          </a:p>
        </p:txBody>
      </p:sp>
      <p:sp>
        <p:nvSpPr>
          <p:cNvPr id="5" name="TextBox 4"/>
          <p:cNvSpPr txBox="1"/>
          <p:nvPr/>
        </p:nvSpPr>
        <p:spPr>
          <a:xfrm>
            <a:off x="601249" y="2492679"/>
            <a:ext cx="3632549" cy="1477328"/>
          </a:xfrm>
          <a:prstGeom prst="rect">
            <a:avLst/>
          </a:prstGeom>
          <a:noFill/>
        </p:spPr>
        <p:txBody>
          <a:bodyPr wrap="square" rtlCol="0">
            <a:spAutoFit/>
          </a:bodyPr>
          <a:lstStyle/>
          <a:p>
            <a:r>
              <a:rPr lang="en-AU" dirty="0" smtClean="0"/>
              <a:t>Hvcong_seed_x.csv</a:t>
            </a:r>
          </a:p>
          <a:p>
            <a:pPr marL="285750" indent="-285750">
              <a:buFont typeface="Arial" panose="020B0604020202020204" pitchFamily="34" charset="0"/>
              <a:buChar char="•"/>
            </a:pPr>
            <a:r>
              <a:rPr lang="en-AU" dirty="0" smtClean="0"/>
              <a:t>2 columns structure</a:t>
            </a:r>
          </a:p>
          <a:p>
            <a:pPr marL="285750" indent="-285750">
              <a:buFont typeface="Arial" panose="020B0604020202020204" pitchFamily="34" charset="0"/>
              <a:buChar char="•"/>
            </a:pPr>
            <a:r>
              <a:rPr lang="en-AU" dirty="0" smtClean="0"/>
              <a:t>Column1: PF</a:t>
            </a:r>
          </a:p>
          <a:p>
            <a:pPr marL="285750" indent="-285750">
              <a:buFont typeface="Arial" panose="020B0604020202020204" pitchFamily="34" charset="0"/>
              <a:buChar char="•"/>
            </a:pPr>
            <a:r>
              <a:rPr lang="en-AU" dirty="0" smtClean="0"/>
              <a:t>Column2: ND over each iteration</a:t>
            </a:r>
          </a:p>
          <a:p>
            <a:pPr marL="285750" indent="-285750">
              <a:buFont typeface="Arial" panose="020B0604020202020204" pitchFamily="34" charset="0"/>
              <a:buChar char="•"/>
            </a:pPr>
            <a:endParaRPr lang="en-AU" dirty="0"/>
          </a:p>
        </p:txBody>
      </p:sp>
      <p:sp>
        <p:nvSpPr>
          <p:cNvPr id="6" name="TextBox 5"/>
          <p:cNvSpPr txBox="1"/>
          <p:nvPr/>
        </p:nvSpPr>
        <p:spPr>
          <a:xfrm>
            <a:off x="601249" y="4334005"/>
            <a:ext cx="3469710" cy="1200329"/>
          </a:xfrm>
          <a:prstGeom prst="rect">
            <a:avLst/>
          </a:prstGeom>
          <a:noFill/>
        </p:spPr>
        <p:txBody>
          <a:bodyPr wrap="square" rtlCol="0">
            <a:spAutoFit/>
          </a:bodyPr>
          <a:lstStyle/>
          <a:p>
            <a:r>
              <a:rPr lang="en-AU" dirty="0" smtClean="0"/>
              <a:t>Trainy_seed_x.csv</a:t>
            </a:r>
          </a:p>
          <a:p>
            <a:pPr marL="285750" indent="-285750">
              <a:buFont typeface="Arial" panose="020B0604020202020204" pitchFamily="34" charset="0"/>
              <a:buChar char="•"/>
            </a:pPr>
            <a:r>
              <a:rPr lang="en-AU" dirty="0" smtClean="0"/>
              <a:t>All evaluated F values over the process( should be the number of set FEs)</a:t>
            </a:r>
            <a:endParaRPr lang="en-AU" dirty="0"/>
          </a:p>
        </p:txBody>
      </p:sp>
      <p:sp>
        <p:nvSpPr>
          <p:cNvPr id="8" name="TextBox 7"/>
          <p:cNvSpPr txBox="1"/>
          <p:nvPr/>
        </p:nvSpPr>
        <p:spPr>
          <a:xfrm>
            <a:off x="6112701" y="400833"/>
            <a:ext cx="3369502" cy="369332"/>
          </a:xfrm>
          <a:prstGeom prst="rect">
            <a:avLst/>
          </a:prstGeom>
          <a:solidFill>
            <a:schemeClr val="accent3">
              <a:lumMod val="40000"/>
              <a:lumOff val="60000"/>
            </a:schemeClr>
          </a:solidFill>
        </p:spPr>
        <p:txBody>
          <a:bodyPr wrap="square" rtlCol="0">
            <a:spAutoFit/>
          </a:bodyPr>
          <a:lstStyle/>
          <a:p>
            <a:r>
              <a:rPr lang="en-AU" dirty="0" smtClean="0"/>
              <a:t>Results Processing Structure </a:t>
            </a:r>
            <a:endParaRPr lang="en-AU" dirty="0"/>
          </a:p>
        </p:txBody>
      </p:sp>
      <p:sp>
        <p:nvSpPr>
          <p:cNvPr id="10" name="TextBox 9"/>
          <p:cNvSpPr txBox="1"/>
          <p:nvPr/>
        </p:nvSpPr>
        <p:spPr>
          <a:xfrm>
            <a:off x="6112701" y="1213658"/>
            <a:ext cx="4911614" cy="2308324"/>
          </a:xfrm>
          <a:prstGeom prst="rect">
            <a:avLst/>
          </a:prstGeom>
          <a:noFill/>
        </p:spPr>
        <p:txBody>
          <a:bodyPr wrap="square" rtlCol="0">
            <a:spAutoFit/>
          </a:bodyPr>
          <a:lstStyle/>
          <a:p>
            <a:r>
              <a:rPr lang="en-AU" dirty="0" smtClean="0"/>
              <a:t>Results_convert.csv</a:t>
            </a:r>
          </a:p>
          <a:p>
            <a:pPr marL="285750" indent="-285750">
              <a:buFont typeface="Arial" panose="020B0604020202020204" pitchFamily="34" charset="0"/>
              <a:buChar char="•"/>
            </a:pPr>
            <a:r>
              <a:rPr lang="en-AU" dirty="0" smtClean="0"/>
              <a:t>Generated from paper1_resconvert.py</a:t>
            </a:r>
          </a:p>
          <a:p>
            <a:pPr marL="285750" indent="-285750">
              <a:buFont typeface="Arial" panose="020B0604020202020204" pitchFamily="34" charset="0"/>
              <a:buChar char="•"/>
            </a:pPr>
            <a:r>
              <a:rPr lang="en-AU" dirty="0" smtClean="0"/>
              <a:t>List the normalized HV value (from PF)</a:t>
            </a:r>
          </a:p>
          <a:p>
            <a:pPr marL="285750" indent="-285750">
              <a:buFont typeface="Arial" panose="020B0604020202020204" pitchFamily="34" charset="0"/>
              <a:buChar char="•"/>
            </a:pPr>
            <a:r>
              <a:rPr lang="en-AU" dirty="0" smtClean="0"/>
              <a:t> each row for each seed</a:t>
            </a:r>
          </a:p>
          <a:p>
            <a:pPr marL="285750" indent="-285750">
              <a:buFont typeface="Arial" panose="020B0604020202020204" pitchFamily="34" charset="0"/>
              <a:buChar char="•"/>
            </a:pPr>
            <a:r>
              <a:rPr lang="en-AU" dirty="0" smtClean="0"/>
              <a:t>3 columns (3 compared methods) a group</a:t>
            </a:r>
          </a:p>
          <a:p>
            <a:pPr marL="285750" indent="-285750">
              <a:buFont typeface="Arial" panose="020B0604020202020204" pitchFamily="34" charset="0"/>
              <a:buChar char="•"/>
            </a:pPr>
            <a:r>
              <a:rPr lang="en-AU" dirty="0" smtClean="0"/>
              <a:t>From this file can have normalization results understanding</a:t>
            </a:r>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116696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49" y="3466168"/>
            <a:ext cx="6475317" cy="339183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63" y="171882"/>
            <a:ext cx="3761627" cy="28212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8750" y="171882"/>
            <a:ext cx="5986559" cy="313581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08" y="3772701"/>
            <a:ext cx="5304915" cy="2778765"/>
          </a:xfrm>
          <a:prstGeom prst="rect">
            <a:avLst/>
          </a:prstGeom>
        </p:spPr>
      </p:pic>
    </p:spTree>
    <p:extLst>
      <p:ext uri="{BB962C8B-B14F-4D97-AF65-F5344CB8AC3E}">
        <p14:creationId xmlns:p14="http://schemas.microsoft.com/office/powerpoint/2010/main" val="238353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564" y="0"/>
            <a:ext cx="6585075" cy="34493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76" y="3608183"/>
            <a:ext cx="6585076" cy="344932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777" y="0"/>
            <a:ext cx="4095408" cy="307155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79" y="3608183"/>
            <a:ext cx="5794610" cy="3035273"/>
          </a:xfrm>
          <a:prstGeom prst="rect">
            <a:avLst/>
          </a:prstGeom>
        </p:spPr>
      </p:pic>
    </p:spTree>
    <p:extLst>
      <p:ext uri="{BB962C8B-B14F-4D97-AF65-F5344CB8AC3E}">
        <p14:creationId xmlns:p14="http://schemas.microsoft.com/office/powerpoint/2010/main" val="810344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818" y="3367974"/>
            <a:ext cx="6593388" cy="34536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16" y="43906"/>
            <a:ext cx="4432091" cy="3324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197" y="9534"/>
            <a:ext cx="5969933" cy="31271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24" y="3599306"/>
            <a:ext cx="5397061" cy="2827032"/>
          </a:xfrm>
          <a:prstGeom prst="rect">
            <a:avLst/>
          </a:prstGeom>
        </p:spPr>
      </p:pic>
    </p:spTree>
    <p:extLst>
      <p:ext uri="{BB962C8B-B14F-4D97-AF65-F5344CB8AC3E}">
        <p14:creationId xmlns:p14="http://schemas.microsoft.com/office/powerpoint/2010/main" val="2325107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318" y="91440"/>
            <a:ext cx="6649436" cy="348303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318" y="3395612"/>
            <a:ext cx="6610014" cy="34623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81" y="1448420"/>
            <a:ext cx="4904515" cy="3678386"/>
          </a:xfrm>
          <a:prstGeom prst="rect">
            <a:avLst/>
          </a:prstGeom>
        </p:spPr>
      </p:pic>
    </p:spTree>
    <p:extLst>
      <p:ext uri="{BB962C8B-B14F-4D97-AF65-F5344CB8AC3E}">
        <p14:creationId xmlns:p14="http://schemas.microsoft.com/office/powerpoint/2010/main" val="2188789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10" y="1535776"/>
            <a:ext cx="5040289" cy="378021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271" y="207197"/>
            <a:ext cx="5969228" cy="312673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0482" y="3333935"/>
            <a:ext cx="6743017" cy="3532057"/>
          </a:xfrm>
          <a:prstGeom prst="rect">
            <a:avLst/>
          </a:prstGeom>
        </p:spPr>
      </p:pic>
    </p:spTree>
    <p:extLst>
      <p:ext uri="{BB962C8B-B14F-4D97-AF65-F5344CB8AC3E}">
        <p14:creationId xmlns:p14="http://schemas.microsoft.com/office/powerpoint/2010/main" val="2708055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941" y="3565831"/>
            <a:ext cx="6094624" cy="31924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34" y="1903285"/>
            <a:ext cx="4433455" cy="33250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687" y="79986"/>
            <a:ext cx="6427132" cy="3366593"/>
          </a:xfrm>
          <a:prstGeom prst="rect">
            <a:avLst/>
          </a:prstGeom>
        </p:spPr>
      </p:pic>
    </p:spTree>
    <p:extLst>
      <p:ext uri="{BB962C8B-B14F-4D97-AF65-F5344CB8AC3E}">
        <p14:creationId xmlns:p14="http://schemas.microsoft.com/office/powerpoint/2010/main" val="203080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644" y="540327"/>
            <a:ext cx="3807229" cy="369332"/>
          </a:xfrm>
          <a:prstGeom prst="rect">
            <a:avLst/>
          </a:prstGeom>
          <a:noFill/>
        </p:spPr>
        <p:txBody>
          <a:bodyPr wrap="square" rtlCol="0">
            <a:spAutoFit/>
          </a:bodyPr>
          <a:lstStyle/>
          <a:p>
            <a:r>
              <a:rPr lang="en-AU" dirty="0" smtClean="0"/>
              <a:t>Analysis: </a:t>
            </a:r>
            <a:endParaRPr lang="en-AU" dirty="0"/>
          </a:p>
        </p:txBody>
      </p:sp>
      <p:sp>
        <p:nvSpPr>
          <p:cNvPr id="3" name="TextBox 2"/>
          <p:cNvSpPr txBox="1"/>
          <p:nvPr/>
        </p:nvSpPr>
        <p:spPr>
          <a:xfrm>
            <a:off x="681644" y="1080654"/>
            <a:ext cx="4547061" cy="369332"/>
          </a:xfrm>
          <a:prstGeom prst="rect">
            <a:avLst/>
          </a:prstGeom>
          <a:solidFill>
            <a:schemeClr val="bg1">
              <a:lumMod val="85000"/>
            </a:schemeClr>
          </a:solidFill>
        </p:spPr>
        <p:txBody>
          <a:bodyPr wrap="square" rtlCol="0">
            <a:spAutoFit/>
          </a:bodyPr>
          <a:lstStyle/>
          <a:p>
            <a:r>
              <a:rPr lang="en-AU" dirty="0" smtClean="0"/>
              <a:t>1. Typical improvement situation: </a:t>
            </a:r>
            <a:endParaRPr lang="en-AU" dirty="0"/>
          </a:p>
        </p:txBody>
      </p:sp>
      <p:sp>
        <p:nvSpPr>
          <p:cNvPr id="4" name="TextBox 3"/>
          <p:cNvSpPr txBox="1"/>
          <p:nvPr/>
        </p:nvSpPr>
        <p:spPr>
          <a:xfrm>
            <a:off x="739833" y="1803862"/>
            <a:ext cx="6575367" cy="1200329"/>
          </a:xfrm>
          <a:prstGeom prst="rect">
            <a:avLst/>
          </a:prstGeom>
          <a:noFill/>
        </p:spPr>
        <p:txBody>
          <a:bodyPr wrap="square" rtlCol="0">
            <a:spAutoFit/>
          </a:bodyPr>
          <a:lstStyle/>
          <a:p>
            <a:pPr marL="285750" indent="-285750">
              <a:buFont typeface="Arial" panose="020B0604020202020204" pitchFamily="34" charset="0"/>
              <a:buChar char="•"/>
            </a:pPr>
            <a:r>
              <a:rPr lang="en-AU" dirty="0" smtClean="0"/>
              <a:t>Nadir points needs significant adjustment</a:t>
            </a:r>
          </a:p>
          <a:p>
            <a:pPr marL="285750" indent="-285750">
              <a:buFont typeface="Arial" panose="020B0604020202020204" pitchFamily="34" charset="0"/>
              <a:buChar char="•"/>
            </a:pPr>
            <a:r>
              <a:rPr lang="en-AU" dirty="0" smtClean="0"/>
              <a:t>Initial ND front is restricted into a restricted region of true </a:t>
            </a:r>
            <a:r>
              <a:rPr lang="en-AU" dirty="0" err="1" smtClean="0"/>
              <a:t>pareto</a:t>
            </a:r>
            <a:r>
              <a:rPr lang="en-AU" dirty="0" smtClean="0"/>
              <a:t> front</a:t>
            </a:r>
            <a:r>
              <a:rPr lang="en-AU" dirty="0" smtClean="0">
                <a:solidFill>
                  <a:srgbClr val="FF0000"/>
                </a:solidFill>
              </a:rPr>
              <a:t>, while </a:t>
            </a:r>
            <a:r>
              <a:rPr lang="en-AU" dirty="0" smtClean="0"/>
              <a:t>the whole initialization does not</a:t>
            </a:r>
          </a:p>
          <a:p>
            <a:pPr marL="285750" indent="-285750">
              <a:buFont typeface="Arial" panose="020B0604020202020204" pitchFamily="34" charset="0"/>
              <a:buChar char="•"/>
            </a:pPr>
            <a:endParaRPr lang="en-AU" dirty="0"/>
          </a:p>
        </p:txBody>
      </p:sp>
      <p:sp>
        <p:nvSpPr>
          <p:cNvPr id="5" name="TextBox 4"/>
          <p:cNvSpPr txBox="1"/>
          <p:nvPr/>
        </p:nvSpPr>
        <p:spPr>
          <a:xfrm>
            <a:off x="681644" y="3173401"/>
            <a:ext cx="4547061" cy="369332"/>
          </a:xfrm>
          <a:prstGeom prst="rect">
            <a:avLst/>
          </a:prstGeom>
          <a:solidFill>
            <a:schemeClr val="bg1">
              <a:lumMod val="85000"/>
            </a:schemeClr>
          </a:solidFill>
        </p:spPr>
        <p:txBody>
          <a:bodyPr wrap="square" rtlCol="0">
            <a:spAutoFit/>
          </a:bodyPr>
          <a:lstStyle/>
          <a:p>
            <a:r>
              <a:rPr lang="en-AU" dirty="0"/>
              <a:t>2</a:t>
            </a:r>
            <a:r>
              <a:rPr lang="en-AU" dirty="0" smtClean="0"/>
              <a:t>. Typical </a:t>
            </a:r>
            <a:r>
              <a:rPr lang="en-AU" dirty="0" smtClean="0">
                <a:solidFill>
                  <a:srgbClr val="FF0000"/>
                </a:solidFill>
              </a:rPr>
              <a:t>NO</a:t>
            </a:r>
            <a:r>
              <a:rPr lang="en-AU" dirty="0" smtClean="0"/>
              <a:t> improvement situation: </a:t>
            </a:r>
            <a:endParaRPr lang="en-AU" dirty="0"/>
          </a:p>
        </p:txBody>
      </p:sp>
      <p:sp>
        <p:nvSpPr>
          <p:cNvPr id="6" name="TextBox 5"/>
          <p:cNvSpPr txBox="1"/>
          <p:nvPr/>
        </p:nvSpPr>
        <p:spPr>
          <a:xfrm>
            <a:off x="739833" y="3790604"/>
            <a:ext cx="6483927" cy="646331"/>
          </a:xfrm>
          <a:prstGeom prst="rect">
            <a:avLst/>
          </a:prstGeom>
          <a:noFill/>
        </p:spPr>
        <p:txBody>
          <a:bodyPr wrap="square" rtlCol="0">
            <a:spAutoFit/>
          </a:bodyPr>
          <a:lstStyle/>
          <a:p>
            <a:pPr marL="285750" indent="-285750">
              <a:buFont typeface="Arial" panose="020B0604020202020204" pitchFamily="34" charset="0"/>
              <a:buChar char="•"/>
            </a:pPr>
            <a:r>
              <a:rPr lang="en-AU" dirty="0" smtClean="0"/>
              <a:t>Nadir distance improvement is relatively small</a:t>
            </a:r>
          </a:p>
          <a:p>
            <a:r>
              <a:rPr lang="en-AU" dirty="0" smtClean="0"/>
              <a:t> </a:t>
            </a:r>
            <a:endParaRPr lang="en-AU" dirty="0"/>
          </a:p>
        </p:txBody>
      </p:sp>
    </p:spTree>
    <p:extLst>
      <p:ext uri="{BB962C8B-B14F-4D97-AF65-F5344CB8AC3E}">
        <p14:creationId xmlns:p14="http://schemas.microsoft.com/office/powerpoint/2010/main" val="2741996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220" y="103776"/>
            <a:ext cx="4297680" cy="646331"/>
          </a:xfrm>
          <a:prstGeom prst="rect">
            <a:avLst/>
          </a:prstGeom>
          <a:solidFill>
            <a:schemeClr val="bg2"/>
          </a:solidFill>
        </p:spPr>
        <p:txBody>
          <a:bodyPr wrap="square" rtlCol="0">
            <a:spAutoFit/>
          </a:bodyPr>
          <a:lstStyle/>
          <a:p>
            <a:r>
              <a:rPr lang="en-AU" dirty="0" smtClean="0"/>
              <a:t>Improvement: normalization with surrogate’s corner points + current ND front</a:t>
            </a:r>
            <a:endParaRPr lang="en-A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0" y="820766"/>
            <a:ext cx="6142075" cy="2905530"/>
          </a:xfrm>
          <a:prstGeom prst="rect">
            <a:avLst/>
          </a:prstGeom>
        </p:spPr>
      </p:pic>
      <p:sp>
        <p:nvSpPr>
          <p:cNvPr id="5" name="TextBox 4"/>
          <p:cNvSpPr txBox="1"/>
          <p:nvPr/>
        </p:nvSpPr>
        <p:spPr>
          <a:xfrm>
            <a:off x="4523252" y="380775"/>
            <a:ext cx="1957588" cy="369332"/>
          </a:xfrm>
          <a:prstGeom prst="rect">
            <a:avLst/>
          </a:prstGeom>
          <a:noFill/>
        </p:spPr>
        <p:txBody>
          <a:bodyPr wrap="square" rtlCol="0">
            <a:spAutoFit/>
          </a:bodyPr>
          <a:lstStyle/>
          <a:p>
            <a:r>
              <a:rPr lang="en-AU" dirty="0" smtClean="0"/>
              <a:t>HV performance</a:t>
            </a:r>
            <a:endParaRPr lang="en-AU"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0" y="4047733"/>
            <a:ext cx="5618373" cy="28102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473" y="4049401"/>
            <a:ext cx="6294535" cy="2569198"/>
          </a:xfrm>
          <a:prstGeom prst="rect">
            <a:avLst/>
          </a:prstGeom>
        </p:spPr>
      </p:pic>
      <p:sp>
        <p:nvSpPr>
          <p:cNvPr id="8" name="TextBox 7"/>
          <p:cNvSpPr txBox="1"/>
          <p:nvPr/>
        </p:nvSpPr>
        <p:spPr>
          <a:xfrm>
            <a:off x="9628455" y="3713069"/>
            <a:ext cx="2124280" cy="369332"/>
          </a:xfrm>
          <a:prstGeom prst="rect">
            <a:avLst/>
          </a:prstGeom>
          <a:noFill/>
        </p:spPr>
        <p:txBody>
          <a:bodyPr wrap="square" rtlCol="0">
            <a:spAutoFit/>
          </a:bodyPr>
          <a:lstStyle/>
          <a:p>
            <a:r>
              <a:rPr lang="en-AU" dirty="0" smtClean="0"/>
              <a:t>Nadir performance</a:t>
            </a:r>
            <a:endParaRPr lang="en-AU" dirty="0"/>
          </a:p>
        </p:txBody>
      </p:sp>
      <p:sp>
        <p:nvSpPr>
          <p:cNvPr id="9" name="TextBox 8"/>
          <p:cNvSpPr txBox="1"/>
          <p:nvPr/>
        </p:nvSpPr>
        <p:spPr>
          <a:xfrm>
            <a:off x="3826245" y="3713069"/>
            <a:ext cx="2124280" cy="369332"/>
          </a:xfrm>
          <a:prstGeom prst="rect">
            <a:avLst/>
          </a:prstGeom>
          <a:noFill/>
        </p:spPr>
        <p:txBody>
          <a:bodyPr wrap="square" rtlCol="0">
            <a:spAutoFit/>
          </a:bodyPr>
          <a:lstStyle/>
          <a:p>
            <a:r>
              <a:rPr lang="en-AU" dirty="0" smtClean="0"/>
              <a:t>Ideal performance</a:t>
            </a:r>
            <a:endParaRPr lang="en-AU" dirty="0"/>
          </a:p>
        </p:txBody>
      </p:sp>
      <p:sp>
        <p:nvSpPr>
          <p:cNvPr id="10" name="TextBox 9"/>
          <p:cNvSpPr txBox="1"/>
          <p:nvPr/>
        </p:nvSpPr>
        <p:spPr>
          <a:xfrm>
            <a:off x="6683432" y="380775"/>
            <a:ext cx="4796443" cy="923330"/>
          </a:xfrm>
          <a:prstGeom prst="rect">
            <a:avLst/>
          </a:prstGeom>
          <a:noFill/>
        </p:spPr>
        <p:txBody>
          <a:bodyPr wrap="square" rtlCol="0">
            <a:spAutoFit/>
          </a:bodyPr>
          <a:lstStyle/>
          <a:p>
            <a:r>
              <a:rPr lang="en-AU" dirty="0" smtClean="0"/>
              <a:t>[1] DTLZ1-3, with external search, nadir point still stays far from real nadir</a:t>
            </a:r>
          </a:p>
          <a:p>
            <a:endParaRPr lang="en-AU" dirty="0"/>
          </a:p>
        </p:txBody>
      </p:sp>
      <p:sp>
        <p:nvSpPr>
          <p:cNvPr id="11" name="Rounded Rectangle 10"/>
          <p:cNvSpPr/>
          <p:nvPr/>
        </p:nvSpPr>
        <p:spPr>
          <a:xfrm>
            <a:off x="9301942" y="4341548"/>
            <a:ext cx="2771066" cy="523701"/>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2" name="TextBox 11"/>
          <p:cNvSpPr txBox="1"/>
          <p:nvPr/>
        </p:nvSpPr>
        <p:spPr>
          <a:xfrm>
            <a:off x="11632280" y="3863067"/>
            <a:ext cx="624764" cy="369332"/>
          </a:xfrm>
          <a:prstGeom prst="rect">
            <a:avLst/>
          </a:prstGeom>
          <a:noFill/>
        </p:spPr>
        <p:txBody>
          <a:bodyPr wrap="square" rtlCol="0">
            <a:spAutoFit/>
          </a:bodyPr>
          <a:lstStyle/>
          <a:p>
            <a:r>
              <a:rPr lang="en-AU" dirty="0" smtClean="0">
                <a:solidFill>
                  <a:srgbClr val="FF0000"/>
                </a:solidFill>
              </a:rPr>
              <a:t>[1]</a:t>
            </a:r>
            <a:endParaRPr lang="en-AU" dirty="0">
              <a:solidFill>
                <a:srgbClr val="FF0000"/>
              </a:solidFill>
            </a:endParaRPr>
          </a:p>
        </p:txBody>
      </p:sp>
    </p:spTree>
    <p:extLst>
      <p:ext uri="{BB962C8B-B14F-4D97-AF65-F5344CB8AC3E}">
        <p14:creationId xmlns:p14="http://schemas.microsoft.com/office/powerpoint/2010/main" val="244142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465" y="2452254"/>
            <a:ext cx="8410970" cy="4405746"/>
          </a:xfrm>
          <a:prstGeom prst="rect">
            <a:avLst/>
          </a:prstGeom>
        </p:spPr>
      </p:pic>
      <p:sp>
        <p:nvSpPr>
          <p:cNvPr id="2" name="TextBox 1"/>
          <p:cNvSpPr txBox="1"/>
          <p:nvPr/>
        </p:nvSpPr>
        <p:spPr>
          <a:xfrm>
            <a:off x="216131" y="503854"/>
            <a:ext cx="4796443" cy="923330"/>
          </a:xfrm>
          <a:prstGeom prst="rect">
            <a:avLst/>
          </a:prstGeom>
          <a:noFill/>
        </p:spPr>
        <p:txBody>
          <a:bodyPr wrap="square" rtlCol="0">
            <a:spAutoFit/>
          </a:bodyPr>
          <a:lstStyle/>
          <a:p>
            <a:r>
              <a:rPr lang="en-AU" dirty="0" smtClean="0"/>
              <a:t>[1] DTLZ1, with external search, nadir point still stays far from real nadir</a:t>
            </a:r>
          </a:p>
          <a:p>
            <a:endParaRPr lang="en-AU" dirty="0"/>
          </a:p>
        </p:txBody>
      </p:sp>
      <p:sp>
        <p:nvSpPr>
          <p:cNvPr id="4" name="TextBox 3"/>
          <p:cNvSpPr txBox="1"/>
          <p:nvPr/>
        </p:nvSpPr>
        <p:spPr>
          <a:xfrm>
            <a:off x="6386945" y="538716"/>
            <a:ext cx="4796443" cy="397031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DTLZ1, with external search, it seems corner points are always high on the top, and does not close to true corners.  Therefore,  convergence is worse than ND front</a:t>
            </a:r>
          </a:p>
          <a:p>
            <a:pPr marL="285750" indent="-285750">
              <a:buFont typeface="Arial" panose="020B0604020202020204" pitchFamily="34" charset="0"/>
              <a:buChar char="•"/>
            </a:pPr>
            <a:r>
              <a:rPr lang="en-AU" dirty="0" smtClean="0"/>
              <a:t>If the corner search </a:t>
            </a:r>
            <a:r>
              <a:rPr lang="en-AU" dirty="0" smtClean="0">
                <a:solidFill>
                  <a:srgbClr val="FF0000"/>
                </a:solidFill>
              </a:rPr>
              <a:t>can be more accurate</a:t>
            </a:r>
            <a:r>
              <a:rPr lang="en-AU" dirty="0" smtClean="0"/>
              <a:t>, the overall performance should be improved(? X )</a:t>
            </a:r>
            <a:endParaRPr lang="en-AU" dirty="0" smtClean="0">
              <a:solidFill>
                <a:srgbClr val="FF0000"/>
              </a:solidFill>
            </a:endParaRPr>
          </a:p>
          <a:p>
            <a:pPr marL="285750" indent="-285750">
              <a:buFont typeface="Arial" panose="020B0604020202020204" pitchFamily="34" charset="0"/>
              <a:buChar char="•"/>
            </a:pPr>
            <a:endParaRPr lang="en-AU" dirty="0" smtClean="0">
              <a:solidFill>
                <a:srgbClr val="FF0000"/>
              </a:solidFill>
            </a:endParaRPr>
          </a:p>
          <a:p>
            <a:pPr marL="285750" indent="-285750">
              <a:buFont typeface="Arial" panose="020B0604020202020204" pitchFamily="34" charset="0"/>
              <a:buChar char="•"/>
            </a:pPr>
            <a:r>
              <a:rPr lang="en-AU" dirty="0" smtClean="0">
                <a:solidFill>
                  <a:srgbClr val="FF0000"/>
                </a:solidFill>
              </a:rPr>
              <a:t>The above statement is wrong.</a:t>
            </a:r>
            <a:r>
              <a:rPr lang="en-AU" dirty="0" smtClean="0"/>
              <a:t>  The reason is corner search does not evolutionary pressure to move downward. Although ND front is finally selected but it is not pressured to move to real corners. Corner search find point of 1 objective/2 objectives, but not real corner </a:t>
            </a:r>
            <a:endParaRPr lang="en-AU" dirty="0" smtClean="0">
              <a:solidFill>
                <a:srgbClr val="FF0000"/>
              </a:solidFill>
            </a:endParaRPr>
          </a:p>
          <a:p>
            <a:endParaRPr lang="en-AU" dirty="0"/>
          </a:p>
        </p:txBody>
      </p:sp>
      <p:sp>
        <p:nvSpPr>
          <p:cNvPr id="5" name="Right Arrow 4"/>
          <p:cNvSpPr/>
          <p:nvPr/>
        </p:nvSpPr>
        <p:spPr>
          <a:xfrm>
            <a:off x="5029200" y="798022"/>
            <a:ext cx="1246909" cy="1246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1660999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561" y="1330031"/>
            <a:ext cx="9601219" cy="5029210"/>
          </a:xfrm>
          <a:prstGeom prst="rect">
            <a:avLst/>
          </a:prstGeom>
        </p:spPr>
      </p:pic>
    </p:spTree>
    <p:extLst>
      <p:ext uri="{BB962C8B-B14F-4D97-AF65-F5344CB8AC3E}">
        <p14:creationId xmlns:p14="http://schemas.microsoft.com/office/powerpoint/2010/main" val="3850848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0160" y="723207"/>
            <a:ext cx="4297680" cy="646331"/>
          </a:xfrm>
          <a:prstGeom prst="rect">
            <a:avLst/>
          </a:prstGeom>
          <a:solidFill>
            <a:schemeClr val="bg2"/>
          </a:solidFill>
        </p:spPr>
        <p:txBody>
          <a:bodyPr wrap="square" rtlCol="0">
            <a:spAutoFit/>
          </a:bodyPr>
          <a:lstStyle/>
          <a:p>
            <a:r>
              <a:rPr lang="en-AU" dirty="0" smtClean="0"/>
              <a:t>How to check whether the corner search improves  ND bounds?</a:t>
            </a:r>
            <a:endParaRPr lang="en-AU" dirty="0"/>
          </a:p>
        </p:txBody>
      </p:sp>
      <p:sp>
        <p:nvSpPr>
          <p:cNvPr id="3" name="TextBox 2"/>
          <p:cNvSpPr txBox="1"/>
          <p:nvPr/>
        </p:nvSpPr>
        <p:spPr>
          <a:xfrm>
            <a:off x="1280160" y="1770611"/>
            <a:ext cx="4297680" cy="646331"/>
          </a:xfrm>
          <a:prstGeom prst="rect">
            <a:avLst/>
          </a:prstGeom>
          <a:noFill/>
        </p:spPr>
        <p:txBody>
          <a:bodyPr wrap="square" rtlCol="0">
            <a:spAutoFit/>
          </a:bodyPr>
          <a:lstStyle/>
          <a:p>
            <a:r>
              <a:rPr lang="en-AU" dirty="0" smtClean="0"/>
              <a:t>After corner search, check whether new ND fronts’ any min value has dropped</a:t>
            </a:r>
            <a:endParaRPr lang="en-AU" dirty="0"/>
          </a:p>
        </p:txBody>
      </p:sp>
      <p:sp>
        <p:nvSpPr>
          <p:cNvPr id="4" name="TextBox 3"/>
          <p:cNvSpPr txBox="1"/>
          <p:nvPr/>
        </p:nvSpPr>
        <p:spPr>
          <a:xfrm>
            <a:off x="6586451" y="723207"/>
            <a:ext cx="4297680" cy="646331"/>
          </a:xfrm>
          <a:prstGeom prst="rect">
            <a:avLst/>
          </a:prstGeom>
          <a:solidFill>
            <a:schemeClr val="bg2"/>
          </a:solidFill>
        </p:spPr>
        <p:txBody>
          <a:bodyPr wrap="square" rtlCol="0">
            <a:spAutoFit/>
          </a:bodyPr>
          <a:lstStyle/>
          <a:p>
            <a:r>
              <a:rPr lang="en-AU" dirty="0" smtClean="0"/>
              <a:t>There is need to check corner search’s boundary has landed in the right locations</a:t>
            </a:r>
            <a:endParaRPr lang="en-AU" dirty="0"/>
          </a:p>
        </p:txBody>
      </p:sp>
    </p:spTree>
    <p:extLst>
      <p:ext uri="{BB962C8B-B14F-4D97-AF65-F5344CB8AC3E}">
        <p14:creationId xmlns:p14="http://schemas.microsoft.com/office/powerpoint/2010/main" val="1900129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066" y="1521224"/>
            <a:ext cx="9601219" cy="5029210"/>
          </a:xfrm>
          <a:prstGeom prst="rect">
            <a:avLst/>
          </a:prstGeom>
        </p:spPr>
      </p:pic>
    </p:spTree>
    <p:extLst>
      <p:ext uri="{BB962C8B-B14F-4D97-AF65-F5344CB8AC3E}">
        <p14:creationId xmlns:p14="http://schemas.microsoft.com/office/powerpoint/2010/main" val="718895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729047" y="2327564"/>
            <a:ext cx="2834640" cy="8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63687" y="2335877"/>
            <a:ext cx="0" cy="2427316"/>
          </a:xfrm>
          <a:prstGeom prst="line">
            <a:avLst/>
          </a:prstGeom>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80560" y="2252750"/>
            <a:ext cx="166255" cy="1662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3699164" y="1853738"/>
            <a:ext cx="1255221" cy="369332"/>
          </a:xfrm>
          <a:prstGeom prst="rect">
            <a:avLst/>
          </a:prstGeom>
          <a:noFill/>
        </p:spPr>
        <p:txBody>
          <a:bodyPr wrap="square" rtlCol="0">
            <a:spAutoFit/>
          </a:bodyPr>
          <a:lstStyle/>
          <a:p>
            <a:r>
              <a:rPr lang="en-AU" dirty="0" smtClean="0"/>
              <a:t>Real Nadir</a:t>
            </a:r>
            <a:endParaRPr lang="en-AU" dirty="0"/>
          </a:p>
        </p:txBody>
      </p:sp>
      <p:cxnSp>
        <p:nvCxnSpPr>
          <p:cNvPr id="10" name="Straight Arrow Connector 9"/>
          <p:cNvCxnSpPr/>
          <p:nvPr/>
        </p:nvCxnSpPr>
        <p:spPr>
          <a:xfrm flipH="1">
            <a:off x="5145579" y="964276"/>
            <a:ext cx="1330036" cy="889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533804" y="779610"/>
            <a:ext cx="2194560" cy="369332"/>
          </a:xfrm>
          <a:prstGeom prst="rect">
            <a:avLst/>
          </a:prstGeom>
          <a:noFill/>
        </p:spPr>
        <p:txBody>
          <a:bodyPr wrap="square" rtlCol="0">
            <a:spAutoFit/>
          </a:bodyPr>
          <a:lstStyle/>
          <a:p>
            <a:r>
              <a:rPr lang="en-AU" dirty="0" smtClean="0"/>
              <a:t>DTLZ</a:t>
            </a:r>
            <a:endParaRPr lang="en-AU" dirty="0"/>
          </a:p>
        </p:txBody>
      </p:sp>
      <p:cxnSp>
        <p:nvCxnSpPr>
          <p:cNvPr id="14" name="Straight Arrow Connector 13"/>
          <p:cNvCxnSpPr/>
          <p:nvPr/>
        </p:nvCxnSpPr>
        <p:spPr>
          <a:xfrm flipV="1">
            <a:off x="2369127" y="2726575"/>
            <a:ext cx="1438102" cy="97258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5" name="TextBox 14"/>
          <p:cNvSpPr txBox="1"/>
          <p:nvPr/>
        </p:nvSpPr>
        <p:spPr>
          <a:xfrm>
            <a:off x="2452255" y="3720530"/>
            <a:ext cx="1246909" cy="369332"/>
          </a:xfrm>
          <a:prstGeom prst="rect">
            <a:avLst/>
          </a:prstGeom>
          <a:noFill/>
        </p:spPr>
        <p:txBody>
          <a:bodyPr wrap="square" rtlCol="0">
            <a:spAutoFit/>
          </a:bodyPr>
          <a:lstStyle/>
          <a:p>
            <a:r>
              <a:rPr lang="en-AU" dirty="0" smtClean="0"/>
              <a:t>WFG</a:t>
            </a:r>
            <a:endParaRPr lang="en-AU" dirty="0"/>
          </a:p>
        </p:txBody>
      </p:sp>
      <p:sp>
        <p:nvSpPr>
          <p:cNvPr id="16" name="TextBox 15"/>
          <p:cNvSpPr txBox="1"/>
          <p:nvPr/>
        </p:nvSpPr>
        <p:spPr>
          <a:xfrm>
            <a:off x="5926404" y="2038404"/>
            <a:ext cx="4015618" cy="1477328"/>
          </a:xfrm>
          <a:prstGeom prst="rect">
            <a:avLst/>
          </a:prstGeom>
          <a:noFill/>
        </p:spPr>
        <p:txBody>
          <a:bodyPr wrap="square" rtlCol="0">
            <a:spAutoFit/>
          </a:bodyPr>
          <a:lstStyle/>
          <a:p>
            <a:r>
              <a:rPr lang="en-AU" dirty="0" smtClean="0"/>
              <a:t>MAF</a:t>
            </a:r>
          </a:p>
          <a:p>
            <a:r>
              <a:rPr lang="en-AU" dirty="0" smtClean="0"/>
              <a:t>UF</a:t>
            </a:r>
          </a:p>
          <a:p>
            <a:r>
              <a:rPr lang="en-AU" dirty="0" smtClean="0"/>
              <a:t>Low difficulty on objective function </a:t>
            </a:r>
          </a:p>
          <a:p>
            <a:r>
              <a:rPr lang="en-AU" dirty="0" smtClean="0"/>
              <a:t>Reduce 6 corner evaluation</a:t>
            </a:r>
          </a:p>
          <a:p>
            <a:endParaRPr lang="en-AU" dirty="0"/>
          </a:p>
        </p:txBody>
      </p:sp>
    </p:spTree>
    <p:extLst>
      <p:ext uri="{BB962C8B-B14F-4D97-AF65-F5344CB8AC3E}">
        <p14:creationId xmlns:p14="http://schemas.microsoft.com/office/powerpoint/2010/main" val="334013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26"/>
          <p:cNvSpPr/>
          <p:nvPr/>
        </p:nvSpPr>
        <p:spPr>
          <a:xfrm>
            <a:off x="5926975" y="4056611"/>
            <a:ext cx="465512" cy="1147156"/>
          </a:xfrm>
          <a:custGeom>
            <a:avLst/>
            <a:gdLst>
              <a:gd name="connsiteX0" fmla="*/ 465512 w 465512"/>
              <a:gd name="connsiteY0" fmla="*/ 0 h 1147156"/>
              <a:gd name="connsiteX1" fmla="*/ 149629 w 465512"/>
              <a:gd name="connsiteY1" fmla="*/ 1147156 h 1147156"/>
              <a:gd name="connsiteX2" fmla="*/ 149629 w 465512"/>
              <a:gd name="connsiteY2" fmla="*/ 1147156 h 1147156"/>
              <a:gd name="connsiteX3" fmla="*/ 0 w 465512"/>
              <a:gd name="connsiteY3" fmla="*/ 556953 h 1147156"/>
            </a:gdLst>
            <a:ahLst/>
            <a:cxnLst>
              <a:cxn ang="0">
                <a:pos x="connsiteX0" y="connsiteY0"/>
              </a:cxn>
              <a:cxn ang="0">
                <a:pos x="connsiteX1" y="connsiteY1"/>
              </a:cxn>
              <a:cxn ang="0">
                <a:pos x="connsiteX2" y="connsiteY2"/>
              </a:cxn>
              <a:cxn ang="0">
                <a:pos x="connsiteX3" y="connsiteY3"/>
              </a:cxn>
            </a:cxnLst>
            <a:rect l="l" t="t" r="r" b="b"/>
            <a:pathLst>
              <a:path w="465512" h="1147156">
                <a:moveTo>
                  <a:pt x="465512" y="0"/>
                </a:moveTo>
                <a:lnTo>
                  <a:pt x="149629" y="1147156"/>
                </a:lnTo>
                <a:lnTo>
                  <a:pt x="149629" y="1147156"/>
                </a:lnTo>
                <a:lnTo>
                  <a:pt x="0" y="55695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p:cNvSpPr txBox="1"/>
          <p:nvPr/>
        </p:nvSpPr>
        <p:spPr>
          <a:xfrm>
            <a:off x="997527" y="548640"/>
            <a:ext cx="3092335" cy="646331"/>
          </a:xfrm>
          <a:prstGeom prst="rect">
            <a:avLst/>
          </a:prstGeom>
          <a:noFill/>
        </p:spPr>
        <p:txBody>
          <a:bodyPr wrap="square" rtlCol="0">
            <a:spAutoFit/>
          </a:bodyPr>
          <a:lstStyle/>
          <a:p>
            <a:r>
              <a:rPr lang="en-AU" dirty="0" smtClean="0"/>
              <a:t>Thoughts about interpolation and extrapolation?</a:t>
            </a:r>
            <a:endParaRPr lang="en-AU" dirty="0"/>
          </a:p>
        </p:txBody>
      </p:sp>
      <p:sp>
        <p:nvSpPr>
          <p:cNvPr id="3" name="TextBox 2"/>
          <p:cNvSpPr txBox="1"/>
          <p:nvPr/>
        </p:nvSpPr>
        <p:spPr>
          <a:xfrm>
            <a:off x="997527" y="1729047"/>
            <a:ext cx="3092335" cy="923330"/>
          </a:xfrm>
          <a:prstGeom prst="rect">
            <a:avLst/>
          </a:prstGeom>
          <a:noFill/>
        </p:spPr>
        <p:txBody>
          <a:bodyPr wrap="square" rtlCol="0">
            <a:spAutoFit/>
          </a:bodyPr>
          <a:lstStyle/>
          <a:p>
            <a:r>
              <a:rPr lang="en-AU" dirty="0" smtClean="0"/>
              <a:t>What if DTLZ type problem, initial ND front actually is like the left    </a:t>
            </a:r>
            <a:endParaRPr lang="en-AU" dirty="0"/>
          </a:p>
        </p:txBody>
      </p:sp>
      <p:cxnSp>
        <p:nvCxnSpPr>
          <p:cNvPr id="5" name="Straight Arrow Connector 4"/>
          <p:cNvCxnSpPr/>
          <p:nvPr/>
        </p:nvCxnSpPr>
        <p:spPr>
          <a:xfrm flipH="1" flipV="1">
            <a:off x="5910350" y="773085"/>
            <a:ext cx="37573" cy="2169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5640019" y="871805"/>
                <a:ext cx="270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𝑛</m:t>
                          </m:r>
                        </m:sub>
                      </m:sSub>
                    </m:oMath>
                  </m:oMathPara>
                </a14:m>
                <a:endParaRPr lang="en-AU" dirty="0"/>
              </a:p>
            </p:txBody>
          </p:sp>
        </mc:Choice>
        <mc:Fallback xmlns="">
          <p:sp>
            <p:nvSpPr>
              <p:cNvPr id="6" name="TextBox 5"/>
              <p:cNvSpPr txBox="1">
                <a:spLocks noRot="1" noChangeAspect="1" noMove="1" noResize="1" noEditPoints="1" noAdjustHandles="1" noChangeArrowheads="1" noChangeShapeType="1" noTextEdit="1"/>
              </p:cNvSpPr>
              <p:nvPr/>
            </p:nvSpPr>
            <p:spPr>
              <a:xfrm>
                <a:off x="5640019" y="871805"/>
                <a:ext cx="270330" cy="276999"/>
              </a:xfrm>
              <a:prstGeom prst="rect">
                <a:avLst/>
              </a:prstGeom>
              <a:blipFill>
                <a:blip r:embed="rId2"/>
                <a:stretch>
                  <a:fillRect l="-20000" r="-2222" b="-13333"/>
                </a:stretch>
              </a:blipFill>
            </p:spPr>
            <p:txBody>
              <a:bodyPr/>
              <a:lstStyle/>
              <a:p>
                <a:r>
                  <a:rPr lang="en-AU">
                    <a:noFill/>
                  </a:rPr>
                  <a:t> </a:t>
                </a:r>
              </a:p>
            </p:txBody>
          </p:sp>
        </mc:Fallback>
      </mc:AlternateContent>
      <p:sp>
        <p:nvSpPr>
          <p:cNvPr id="7" name="Freeform 6"/>
          <p:cNvSpPr/>
          <p:nvPr/>
        </p:nvSpPr>
        <p:spPr>
          <a:xfrm>
            <a:off x="6084916" y="885984"/>
            <a:ext cx="3433932" cy="1719579"/>
          </a:xfrm>
          <a:custGeom>
            <a:avLst/>
            <a:gdLst>
              <a:gd name="connsiteX0" fmla="*/ 0 w 3433932"/>
              <a:gd name="connsiteY0" fmla="*/ 236234 h 1719579"/>
              <a:gd name="connsiteX1" fmla="*/ 781397 w 3433932"/>
              <a:gd name="connsiteY1" fmla="*/ 1715900 h 1719579"/>
              <a:gd name="connsiteX2" fmla="*/ 1421477 w 3433932"/>
              <a:gd name="connsiteY2" fmla="*/ 668496 h 1719579"/>
              <a:gd name="connsiteX3" fmla="*/ 1778924 w 3433932"/>
              <a:gd name="connsiteY3" fmla="*/ 1050881 h 1719579"/>
              <a:gd name="connsiteX4" fmla="*/ 2044931 w 3433932"/>
              <a:gd name="connsiteY4" fmla="*/ 53354 h 1719579"/>
              <a:gd name="connsiteX5" fmla="*/ 2601884 w 3433932"/>
              <a:gd name="connsiteY5" fmla="*/ 734998 h 1719579"/>
              <a:gd name="connsiteX6" fmla="*/ 3300153 w 3433932"/>
              <a:gd name="connsiteY6" fmla="*/ 53354 h 1719579"/>
              <a:gd name="connsiteX7" fmla="*/ 3433157 w 3433932"/>
              <a:gd name="connsiteY7" fmla="*/ 94918 h 171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3932" h="1719579">
                <a:moveTo>
                  <a:pt x="0" y="236234"/>
                </a:moveTo>
                <a:cubicBezTo>
                  <a:pt x="272242" y="940045"/>
                  <a:pt x="544484" y="1643856"/>
                  <a:pt x="781397" y="1715900"/>
                </a:cubicBezTo>
                <a:cubicBezTo>
                  <a:pt x="1018310" y="1787944"/>
                  <a:pt x="1255223" y="779332"/>
                  <a:pt x="1421477" y="668496"/>
                </a:cubicBezTo>
                <a:cubicBezTo>
                  <a:pt x="1587731" y="557660"/>
                  <a:pt x="1675015" y="1153405"/>
                  <a:pt x="1778924" y="1050881"/>
                </a:cubicBezTo>
                <a:cubicBezTo>
                  <a:pt x="1882833" y="948357"/>
                  <a:pt x="1907771" y="106001"/>
                  <a:pt x="2044931" y="53354"/>
                </a:cubicBezTo>
                <a:cubicBezTo>
                  <a:pt x="2182091" y="707"/>
                  <a:pt x="2392680" y="734998"/>
                  <a:pt x="2601884" y="734998"/>
                </a:cubicBezTo>
                <a:cubicBezTo>
                  <a:pt x="2811088" y="734998"/>
                  <a:pt x="3161608" y="160034"/>
                  <a:pt x="3300153" y="53354"/>
                </a:cubicBezTo>
                <a:cubicBezTo>
                  <a:pt x="3438698" y="-53326"/>
                  <a:pt x="3435927" y="20796"/>
                  <a:pt x="3433157" y="949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p:cNvSpPr/>
          <p:nvPr/>
        </p:nvSpPr>
        <p:spPr>
          <a:xfrm>
            <a:off x="6122490" y="1371600"/>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7322293" y="1579519"/>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p:cNvSpPr/>
          <p:nvPr/>
        </p:nvSpPr>
        <p:spPr>
          <a:xfrm>
            <a:off x="7970686" y="982550"/>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9009778" y="1222072"/>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p:cNvSpPr txBox="1"/>
          <p:nvPr/>
        </p:nvSpPr>
        <p:spPr>
          <a:xfrm>
            <a:off x="9518848" y="844528"/>
            <a:ext cx="2449484" cy="369332"/>
          </a:xfrm>
          <a:prstGeom prst="rect">
            <a:avLst/>
          </a:prstGeom>
          <a:noFill/>
        </p:spPr>
        <p:txBody>
          <a:bodyPr wrap="square" rtlCol="0">
            <a:spAutoFit/>
          </a:bodyPr>
          <a:lstStyle/>
          <a:p>
            <a:r>
              <a:rPr lang="en-AU" dirty="0" smtClean="0"/>
              <a:t>Red is initial population </a:t>
            </a:r>
            <a:endParaRPr lang="en-AU" dirty="0"/>
          </a:p>
        </p:txBody>
      </p:sp>
      <p:sp>
        <p:nvSpPr>
          <p:cNvPr id="13" name="TextBox 12"/>
          <p:cNvSpPr txBox="1"/>
          <p:nvPr/>
        </p:nvSpPr>
        <p:spPr>
          <a:xfrm>
            <a:off x="9556422" y="1477980"/>
            <a:ext cx="2449484" cy="923330"/>
          </a:xfrm>
          <a:prstGeom prst="rect">
            <a:avLst/>
          </a:prstGeom>
          <a:noFill/>
        </p:spPr>
        <p:txBody>
          <a:bodyPr wrap="square" rtlCol="0">
            <a:spAutoFit/>
          </a:bodyPr>
          <a:lstStyle/>
          <a:p>
            <a:r>
              <a:rPr lang="en-AU" dirty="0" smtClean="0"/>
              <a:t>Corner/extreme search can then interpolate and find better solution</a:t>
            </a:r>
            <a:endParaRPr lang="en-AU" dirty="0"/>
          </a:p>
        </p:txBody>
      </p:sp>
      <p:sp>
        <p:nvSpPr>
          <p:cNvPr id="14" name="Multiply 13"/>
          <p:cNvSpPr/>
          <p:nvPr/>
        </p:nvSpPr>
        <p:spPr>
          <a:xfrm>
            <a:off x="6695680" y="2346693"/>
            <a:ext cx="395077" cy="432261"/>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997527" y="4042756"/>
            <a:ext cx="3092335" cy="646331"/>
          </a:xfrm>
          <a:prstGeom prst="rect">
            <a:avLst/>
          </a:prstGeom>
          <a:noFill/>
        </p:spPr>
        <p:txBody>
          <a:bodyPr wrap="square" rtlCol="0">
            <a:spAutoFit/>
          </a:bodyPr>
          <a:lstStyle/>
          <a:p>
            <a:r>
              <a:rPr lang="en-AU" dirty="0" smtClean="0"/>
              <a:t>For WFG problem, it is similar to extrapolation situation. </a:t>
            </a:r>
            <a:endParaRPr lang="en-AU" dirty="0"/>
          </a:p>
        </p:txBody>
      </p:sp>
      <p:cxnSp>
        <p:nvCxnSpPr>
          <p:cNvPr id="18" name="Straight Arrow Connector 17"/>
          <p:cNvCxnSpPr/>
          <p:nvPr/>
        </p:nvCxnSpPr>
        <p:spPr>
          <a:xfrm flipH="1" flipV="1">
            <a:off x="5835535" y="3582785"/>
            <a:ext cx="8312" cy="2352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5504854" y="3765757"/>
                <a:ext cx="270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b="0" i="1" smtClean="0">
                              <a:latin typeface="Cambria Math" panose="02040503050406030204" pitchFamily="18" charset="0"/>
                            </a:rPr>
                            <m:t>𝐹</m:t>
                          </m:r>
                        </m:e>
                        <m:sub>
                          <m:r>
                            <a:rPr lang="en-AU" b="0" i="1" smtClean="0">
                              <a:latin typeface="Cambria Math" panose="02040503050406030204" pitchFamily="18" charset="0"/>
                            </a:rPr>
                            <m:t>𝑛</m:t>
                          </m:r>
                        </m:sub>
                      </m:sSub>
                    </m:oMath>
                  </m:oMathPara>
                </a14:m>
                <a:endParaRPr lang="en-AU" dirty="0"/>
              </a:p>
            </p:txBody>
          </p:sp>
        </mc:Choice>
        <mc:Fallback xmlns="">
          <p:sp>
            <p:nvSpPr>
              <p:cNvPr id="19" name="TextBox 18"/>
              <p:cNvSpPr txBox="1">
                <a:spLocks noRot="1" noChangeAspect="1" noMove="1" noResize="1" noEditPoints="1" noAdjustHandles="1" noChangeArrowheads="1" noChangeShapeType="1" noTextEdit="1"/>
              </p:cNvSpPr>
              <p:nvPr/>
            </p:nvSpPr>
            <p:spPr>
              <a:xfrm>
                <a:off x="5504854" y="3765757"/>
                <a:ext cx="270330" cy="276999"/>
              </a:xfrm>
              <a:prstGeom prst="rect">
                <a:avLst/>
              </a:prstGeom>
              <a:blipFill>
                <a:blip r:embed="rId3"/>
                <a:stretch>
                  <a:fillRect l="-20455" r="-4545" b="-11111"/>
                </a:stretch>
              </a:blipFill>
            </p:spPr>
            <p:txBody>
              <a:bodyPr/>
              <a:lstStyle/>
              <a:p>
                <a:r>
                  <a:rPr lang="en-AU">
                    <a:noFill/>
                  </a:rPr>
                  <a:t> </a:t>
                </a:r>
              </a:p>
            </p:txBody>
          </p:sp>
        </mc:Fallback>
      </mc:AlternateContent>
      <p:sp>
        <p:nvSpPr>
          <p:cNvPr id="22" name="Freeform 21"/>
          <p:cNvSpPr/>
          <p:nvPr/>
        </p:nvSpPr>
        <p:spPr>
          <a:xfrm>
            <a:off x="6350923" y="3845955"/>
            <a:ext cx="2227811" cy="835839"/>
          </a:xfrm>
          <a:custGeom>
            <a:avLst/>
            <a:gdLst>
              <a:gd name="connsiteX0" fmla="*/ 0 w 2202872"/>
              <a:gd name="connsiteY0" fmla="*/ 177405 h 835839"/>
              <a:gd name="connsiteX1" fmla="*/ 1238596 w 2202872"/>
              <a:gd name="connsiteY1" fmla="*/ 834110 h 835839"/>
              <a:gd name="connsiteX2" fmla="*/ 1745672 w 2202872"/>
              <a:gd name="connsiteY2" fmla="*/ 2838 h 835839"/>
              <a:gd name="connsiteX3" fmla="*/ 2202872 w 2202872"/>
              <a:gd name="connsiteY3" fmla="*/ 543165 h 835839"/>
              <a:gd name="connsiteX4" fmla="*/ 2202872 w 2202872"/>
              <a:gd name="connsiteY4" fmla="*/ 543165 h 83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872" h="835839">
                <a:moveTo>
                  <a:pt x="0" y="177405"/>
                </a:moveTo>
                <a:cubicBezTo>
                  <a:pt x="473825" y="520304"/>
                  <a:pt x="947651" y="863204"/>
                  <a:pt x="1238596" y="834110"/>
                </a:cubicBezTo>
                <a:cubicBezTo>
                  <a:pt x="1529541" y="805016"/>
                  <a:pt x="1584959" y="51329"/>
                  <a:pt x="1745672" y="2838"/>
                </a:cubicBezTo>
                <a:cubicBezTo>
                  <a:pt x="1906385" y="-45653"/>
                  <a:pt x="2202872" y="543165"/>
                  <a:pt x="2202872" y="543165"/>
                </a:cubicBezTo>
                <a:lnTo>
                  <a:pt x="2202872" y="54316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p:cNvSpPr/>
          <p:nvPr/>
        </p:nvSpPr>
        <p:spPr>
          <a:xfrm>
            <a:off x="6272119" y="3959629"/>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p:cNvSpPr/>
          <p:nvPr/>
        </p:nvSpPr>
        <p:spPr>
          <a:xfrm>
            <a:off x="6893218" y="4349187"/>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p:cNvSpPr/>
          <p:nvPr/>
        </p:nvSpPr>
        <p:spPr>
          <a:xfrm>
            <a:off x="8062126" y="3793375"/>
            <a:ext cx="182880" cy="1662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p:cNvSpPr txBox="1"/>
          <p:nvPr/>
        </p:nvSpPr>
        <p:spPr>
          <a:xfrm>
            <a:off x="6350923" y="5563077"/>
            <a:ext cx="2449484" cy="1200329"/>
          </a:xfrm>
          <a:prstGeom prst="rect">
            <a:avLst/>
          </a:prstGeom>
          <a:noFill/>
        </p:spPr>
        <p:txBody>
          <a:bodyPr wrap="square" rtlCol="0">
            <a:spAutoFit/>
          </a:bodyPr>
          <a:lstStyle/>
          <a:p>
            <a:r>
              <a:rPr lang="en-AU" dirty="0" smtClean="0"/>
              <a:t>Approximation search beyond current sample boundary has no sample to support</a:t>
            </a:r>
            <a:endParaRPr lang="en-AU" dirty="0"/>
          </a:p>
        </p:txBody>
      </p:sp>
      <p:sp>
        <p:nvSpPr>
          <p:cNvPr id="29" name="Multiply 28"/>
          <p:cNvSpPr/>
          <p:nvPr/>
        </p:nvSpPr>
        <p:spPr>
          <a:xfrm>
            <a:off x="5887377" y="4951161"/>
            <a:ext cx="395077" cy="432261"/>
          </a:xfrm>
          <a:prstGeom prst="mathMultiply">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53791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077" y="232756"/>
            <a:ext cx="3690851" cy="369332"/>
          </a:xfrm>
          <a:prstGeom prst="rect">
            <a:avLst/>
          </a:prstGeom>
          <a:solidFill>
            <a:schemeClr val="bg2">
              <a:lumMod val="90000"/>
            </a:schemeClr>
          </a:solidFill>
        </p:spPr>
        <p:txBody>
          <a:bodyPr wrap="square" rtlCol="0">
            <a:spAutoFit/>
          </a:bodyPr>
          <a:lstStyle/>
          <a:p>
            <a:r>
              <a:rPr lang="en-AU" dirty="0" smtClean="0"/>
              <a:t>Remove DRS in external search </a:t>
            </a:r>
            <a:endParaRPr lang="en-AU" dirty="0"/>
          </a:p>
        </p:txBody>
      </p:sp>
      <p:sp>
        <p:nvSpPr>
          <p:cNvPr id="3" name="TextBox 2"/>
          <p:cNvSpPr txBox="1"/>
          <p:nvPr/>
        </p:nvSpPr>
        <p:spPr>
          <a:xfrm>
            <a:off x="507077" y="867294"/>
            <a:ext cx="3690851" cy="369332"/>
          </a:xfrm>
          <a:prstGeom prst="rect">
            <a:avLst/>
          </a:prstGeom>
          <a:solidFill>
            <a:schemeClr val="bg2">
              <a:lumMod val="90000"/>
            </a:schemeClr>
          </a:solidFill>
        </p:spPr>
        <p:txBody>
          <a:bodyPr wrap="square" rtlCol="0">
            <a:spAutoFit/>
          </a:bodyPr>
          <a:lstStyle/>
          <a:p>
            <a:r>
              <a:rPr lang="en-AU" dirty="0" smtClean="0"/>
              <a:t>Reduce number of variables to 3D</a:t>
            </a:r>
            <a:endParaRPr lang="en-AU" dirty="0"/>
          </a:p>
        </p:txBody>
      </p:sp>
      <p:sp>
        <p:nvSpPr>
          <p:cNvPr id="5" name="TextBox 4"/>
          <p:cNvSpPr txBox="1"/>
          <p:nvPr/>
        </p:nvSpPr>
        <p:spPr>
          <a:xfrm>
            <a:off x="507077" y="1487978"/>
            <a:ext cx="3956858" cy="1754326"/>
          </a:xfrm>
          <a:prstGeom prst="rect">
            <a:avLst/>
          </a:prstGeom>
          <a:noFill/>
        </p:spPr>
        <p:txBody>
          <a:bodyPr wrap="square" rtlCol="0">
            <a:spAutoFit/>
          </a:bodyPr>
          <a:lstStyle/>
          <a:p>
            <a:pPr marL="285750" indent="-285750">
              <a:buFont typeface="Arial" panose="020B0604020202020204" pitchFamily="34" charset="0"/>
              <a:buChar char="•"/>
            </a:pPr>
            <a:r>
              <a:rPr lang="en-AU" dirty="0" smtClean="0"/>
              <a:t>On the right is the HV performance of DTLZ problems with 3 variables &amp; 3 objectives</a:t>
            </a:r>
          </a:p>
          <a:p>
            <a:pPr marL="285750" indent="-285750">
              <a:buFont typeface="Arial" panose="020B0604020202020204" pitchFamily="34" charset="0"/>
              <a:buChar char="•"/>
            </a:pPr>
            <a:r>
              <a:rPr lang="en-AU" dirty="0" smtClean="0"/>
              <a:t>The third column is normalization with mixed predicted corner and real ND</a:t>
            </a:r>
            <a:endParaRPr lang="en-A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172" y="1487978"/>
            <a:ext cx="6782747" cy="1495634"/>
          </a:xfrm>
          <a:prstGeom prst="rect">
            <a:avLst/>
          </a:prstGeom>
        </p:spPr>
      </p:pic>
      <p:sp>
        <p:nvSpPr>
          <p:cNvPr id="7" name="TextBox 6"/>
          <p:cNvSpPr txBox="1"/>
          <p:nvPr/>
        </p:nvSpPr>
        <p:spPr>
          <a:xfrm>
            <a:off x="9518998" y="1049459"/>
            <a:ext cx="1957588" cy="369332"/>
          </a:xfrm>
          <a:prstGeom prst="rect">
            <a:avLst/>
          </a:prstGeom>
          <a:noFill/>
        </p:spPr>
        <p:txBody>
          <a:bodyPr wrap="square" rtlCol="0">
            <a:spAutoFit/>
          </a:bodyPr>
          <a:lstStyle/>
          <a:p>
            <a:r>
              <a:rPr lang="en-AU" dirty="0" smtClean="0"/>
              <a:t>HV performance</a:t>
            </a:r>
            <a:endParaRPr lang="en-AU"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803" y="4737547"/>
            <a:ext cx="6325483" cy="1352739"/>
          </a:xfrm>
          <a:prstGeom prst="rect">
            <a:avLst/>
          </a:prstGeom>
        </p:spPr>
      </p:pic>
      <p:sp>
        <p:nvSpPr>
          <p:cNvPr id="9" name="TextBox 8"/>
          <p:cNvSpPr txBox="1"/>
          <p:nvPr/>
        </p:nvSpPr>
        <p:spPr>
          <a:xfrm>
            <a:off x="9553698" y="4257293"/>
            <a:ext cx="1957588" cy="369332"/>
          </a:xfrm>
          <a:prstGeom prst="rect">
            <a:avLst/>
          </a:prstGeom>
          <a:noFill/>
        </p:spPr>
        <p:txBody>
          <a:bodyPr wrap="square" rtlCol="0">
            <a:spAutoFit/>
          </a:bodyPr>
          <a:lstStyle/>
          <a:p>
            <a:r>
              <a:rPr lang="en-AU" dirty="0" smtClean="0"/>
              <a:t>HV performance</a:t>
            </a:r>
            <a:endParaRPr lang="en-AU" dirty="0"/>
          </a:p>
        </p:txBody>
      </p:sp>
      <p:sp>
        <p:nvSpPr>
          <p:cNvPr id="10" name="TextBox 9"/>
          <p:cNvSpPr txBox="1"/>
          <p:nvPr/>
        </p:nvSpPr>
        <p:spPr>
          <a:xfrm>
            <a:off x="507077" y="4536753"/>
            <a:ext cx="3956858" cy="1477328"/>
          </a:xfrm>
          <a:prstGeom prst="rect">
            <a:avLst/>
          </a:prstGeom>
          <a:noFill/>
        </p:spPr>
        <p:txBody>
          <a:bodyPr wrap="square" rtlCol="0">
            <a:spAutoFit/>
          </a:bodyPr>
          <a:lstStyle/>
          <a:p>
            <a:pPr marL="285750" indent="-285750">
              <a:buFont typeface="Arial" panose="020B0604020202020204" pitchFamily="34" charset="0"/>
              <a:buChar char="•"/>
            </a:pPr>
            <a:r>
              <a:rPr lang="en-AU" dirty="0" smtClean="0"/>
              <a:t>Same parameter: 3 variables &amp; 3 objectives</a:t>
            </a:r>
          </a:p>
          <a:p>
            <a:pPr marL="285750" indent="-285750">
              <a:buFont typeface="Arial" panose="020B0604020202020204" pitchFamily="34" charset="0"/>
              <a:buChar char="•"/>
            </a:pPr>
            <a:r>
              <a:rPr lang="en-AU" dirty="0" smtClean="0"/>
              <a:t>The third column is normalization with ND and corner search but </a:t>
            </a:r>
            <a:r>
              <a:rPr lang="en-AU" dirty="0" smtClean="0">
                <a:solidFill>
                  <a:srgbClr val="C00000"/>
                </a:solidFill>
              </a:rPr>
              <a:t>selective evaluation</a:t>
            </a:r>
            <a:endParaRPr lang="en-AU" dirty="0">
              <a:solidFill>
                <a:srgbClr val="C00000"/>
              </a:solidFill>
            </a:endParaRPr>
          </a:p>
        </p:txBody>
      </p:sp>
      <p:sp>
        <p:nvSpPr>
          <p:cNvPr id="11" name="Down Arrow 10"/>
          <p:cNvSpPr/>
          <p:nvPr/>
        </p:nvSpPr>
        <p:spPr>
          <a:xfrm>
            <a:off x="7473142" y="2983612"/>
            <a:ext cx="216130" cy="164301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2" name="TextBox 11"/>
          <p:cNvSpPr txBox="1"/>
          <p:nvPr/>
        </p:nvSpPr>
        <p:spPr>
          <a:xfrm>
            <a:off x="7689272" y="3435786"/>
            <a:ext cx="1812174" cy="369332"/>
          </a:xfrm>
          <a:prstGeom prst="rect">
            <a:avLst/>
          </a:prstGeom>
          <a:noFill/>
        </p:spPr>
        <p:txBody>
          <a:bodyPr wrap="square" rtlCol="0">
            <a:spAutoFit/>
          </a:bodyPr>
          <a:lstStyle/>
          <a:p>
            <a:r>
              <a:rPr lang="en-AU" dirty="0" smtClean="0"/>
              <a:t>improvement</a:t>
            </a:r>
            <a:endParaRPr lang="en-AU" dirty="0"/>
          </a:p>
        </p:txBody>
      </p:sp>
    </p:spTree>
    <p:extLst>
      <p:ext uri="{BB962C8B-B14F-4D97-AF65-F5344CB8AC3E}">
        <p14:creationId xmlns:p14="http://schemas.microsoft.com/office/powerpoint/2010/main" val="466906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084" y="307561"/>
            <a:ext cx="4048298" cy="369332"/>
          </a:xfrm>
          <a:prstGeom prst="rect">
            <a:avLst/>
          </a:prstGeom>
          <a:solidFill>
            <a:schemeClr val="bg2"/>
          </a:solidFill>
        </p:spPr>
        <p:txBody>
          <a:bodyPr wrap="square" rtlCol="0">
            <a:spAutoFit/>
          </a:bodyPr>
          <a:lstStyle/>
          <a:p>
            <a:r>
              <a:rPr lang="en-AU" dirty="0" smtClean="0"/>
              <a:t>Selective Evaluation on Corner solutions</a:t>
            </a:r>
            <a:endParaRPr lang="en-AU" dirty="0"/>
          </a:p>
        </p:txBody>
      </p:sp>
      <p:sp>
        <p:nvSpPr>
          <p:cNvPr id="3" name="TextBox 2"/>
          <p:cNvSpPr txBox="1"/>
          <p:nvPr/>
        </p:nvSpPr>
        <p:spPr>
          <a:xfrm>
            <a:off x="773085" y="1014132"/>
            <a:ext cx="2726574" cy="369332"/>
          </a:xfrm>
          <a:prstGeom prst="rect">
            <a:avLst/>
          </a:prstGeom>
          <a:noFill/>
        </p:spPr>
        <p:txBody>
          <a:bodyPr wrap="square" rtlCol="0">
            <a:spAutoFit/>
          </a:bodyPr>
          <a:lstStyle/>
          <a:p>
            <a:r>
              <a:rPr lang="en-AU" dirty="0" smtClean="0"/>
              <a:t>Corner search procedure </a:t>
            </a:r>
            <a:endParaRPr lang="en-AU" dirty="0"/>
          </a:p>
        </p:txBody>
      </p:sp>
      <p:sp>
        <p:nvSpPr>
          <p:cNvPr id="4" name="TextBox 3"/>
          <p:cNvSpPr txBox="1"/>
          <p:nvPr/>
        </p:nvSpPr>
        <p:spPr>
          <a:xfrm>
            <a:off x="773084" y="1546146"/>
            <a:ext cx="2152996" cy="369332"/>
          </a:xfrm>
          <a:prstGeom prst="rect">
            <a:avLst/>
          </a:prstGeom>
          <a:noFill/>
        </p:spPr>
        <p:txBody>
          <a:bodyPr wrap="square" rtlCol="0">
            <a:spAutoFit/>
          </a:bodyPr>
          <a:lstStyle/>
          <a:p>
            <a:r>
              <a:rPr lang="en-AU" dirty="0" smtClean="0"/>
              <a:t>Search problem:</a:t>
            </a:r>
            <a:endParaRPr lang="en-AU" dirty="0"/>
          </a:p>
        </p:txBody>
      </p:sp>
      <mc:AlternateContent xmlns:mc="http://schemas.openxmlformats.org/markup-compatibility/2006" xmlns:a14="http://schemas.microsoft.com/office/drawing/2010/main">
        <mc:Choice Requires="a14">
          <p:sp>
            <p:nvSpPr>
              <p:cNvPr id="5" name="TextBox 4"/>
              <p:cNvSpPr txBox="1"/>
              <p:nvPr/>
            </p:nvSpPr>
            <p:spPr>
              <a:xfrm>
                <a:off x="2473036" y="1442848"/>
                <a:ext cx="4178002" cy="57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r>
                        <a:rPr lang="en-AU" b="0" i="1" smtClean="0">
                          <a:latin typeface="Cambria Math" panose="02040503050406030204" pitchFamily="18" charset="0"/>
                        </a:rPr>
                        <m:t>, </m:t>
                      </m:r>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e>
                            <m:sup>
                              <m:r>
                                <a:rPr lang="en-AU" b="0" i="1" smtClean="0">
                                  <a:latin typeface="Cambria Math" panose="02040503050406030204" pitchFamily="18" charset="0"/>
                                </a:rPr>
                                <m:t>2</m:t>
                              </m:r>
                            </m:sup>
                          </m:sSup>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e>
                            <m:sup>
                              <m:r>
                                <a:rPr lang="en-AU" b="0" i="1" smtClean="0">
                                  <a:latin typeface="Cambria Math" panose="02040503050406030204" pitchFamily="18" charset="0"/>
                                </a:rPr>
                                <m:t>2</m:t>
                              </m:r>
                            </m:sup>
                          </m:sSup>
                        </m:e>
                      </m:rad>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e>
                            <m:sup>
                              <m:r>
                                <a:rPr lang="en-AU" b="0" i="1" smtClean="0">
                                  <a:latin typeface="Cambria Math" panose="02040503050406030204" pitchFamily="18" charset="0"/>
                                </a:rPr>
                                <m:t>2</m:t>
                              </m:r>
                            </m:sup>
                          </m:sSup>
                        </m:e>
                      </m:rad>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e>
                            <m:sup>
                              <m:r>
                                <a:rPr lang="en-AU" b="0" i="1" smtClean="0">
                                  <a:latin typeface="Cambria Math" panose="02040503050406030204" pitchFamily="18" charset="0"/>
                                </a:rPr>
                                <m:t>2</m:t>
                              </m:r>
                            </m:sup>
                          </m:sSup>
                        </m:e>
                      </m:rad>
                    </m:oMath>
                  </m:oMathPara>
                </a14:m>
                <a:endParaRPr lang="en-AU" dirty="0"/>
              </a:p>
            </p:txBody>
          </p:sp>
        </mc:Choice>
        <mc:Fallback xmlns="">
          <p:sp>
            <p:nvSpPr>
              <p:cNvPr id="5" name="TextBox 4"/>
              <p:cNvSpPr txBox="1">
                <a:spLocks noRot="1" noChangeAspect="1" noMove="1" noResize="1" noEditPoints="1" noAdjustHandles="1" noChangeArrowheads="1" noChangeShapeType="1" noTextEdit="1"/>
              </p:cNvSpPr>
              <p:nvPr/>
            </p:nvSpPr>
            <p:spPr>
              <a:xfrm>
                <a:off x="2473036" y="1442848"/>
                <a:ext cx="4178002" cy="575927"/>
              </a:xfrm>
              <a:prstGeom prst="rect">
                <a:avLst/>
              </a:prstGeom>
              <a:blipFill>
                <a:blip r:embed="rId2"/>
                <a:stretch>
                  <a:fillRect/>
                </a:stretch>
              </a:blipFill>
            </p:spPr>
            <p:txBody>
              <a:bodyPr/>
              <a:lstStyle/>
              <a:p>
                <a:r>
                  <a:rPr lang="en-AU">
                    <a:noFill/>
                  </a:rPr>
                  <a:t> </a:t>
                </a:r>
              </a:p>
            </p:txBody>
          </p:sp>
        </mc:Fallback>
      </mc:AlternateContent>
      <p:sp>
        <p:nvSpPr>
          <p:cNvPr id="6" name="TextBox 5"/>
          <p:cNvSpPr txBox="1"/>
          <p:nvPr/>
        </p:nvSpPr>
        <p:spPr>
          <a:xfrm>
            <a:off x="773084" y="2305586"/>
            <a:ext cx="2768138" cy="369332"/>
          </a:xfrm>
          <a:prstGeom prst="rect">
            <a:avLst/>
          </a:prstGeom>
          <a:noFill/>
        </p:spPr>
        <p:txBody>
          <a:bodyPr wrap="square" rtlCol="0">
            <a:spAutoFit/>
          </a:bodyPr>
          <a:lstStyle/>
          <a:p>
            <a:r>
              <a:rPr lang="en-AU" u="sng" dirty="0" smtClean="0"/>
              <a:t>Key step is sorting </a:t>
            </a:r>
            <a:endParaRPr lang="en-AU" u="sng" dirty="0"/>
          </a:p>
        </p:txBody>
      </p:sp>
      <p:sp>
        <p:nvSpPr>
          <p:cNvPr id="7" name="TextBox 6"/>
          <p:cNvSpPr txBox="1"/>
          <p:nvPr/>
        </p:nvSpPr>
        <p:spPr>
          <a:xfrm>
            <a:off x="914400" y="2859557"/>
            <a:ext cx="3682538" cy="646331"/>
          </a:xfrm>
          <a:prstGeom prst="rect">
            <a:avLst/>
          </a:prstGeom>
          <a:noFill/>
        </p:spPr>
        <p:txBody>
          <a:bodyPr wrap="square" rtlCol="0">
            <a:spAutoFit/>
          </a:bodyPr>
          <a:lstStyle/>
          <a:p>
            <a:pPr marL="342900" indent="-342900">
              <a:buAutoNum type="arabicParenBoth"/>
            </a:pPr>
            <a:r>
              <a:rPr lang="en-AU" dirty="0" smtClean="0"/>
              <a:t>Remove DRS in population</a:t>
            </a:r>
          </a:p>
          <a:p>
            <a:pPr marL="342900" indent="-342900">
              <a:buAutoNum type="arabicParenBoth"/>
            </a:pPr>
            <a:r>
              <a:rPr lang="en-AU" dirty="0" smtClean="0"/>
              <a:t>For each fronts: corner sort</a:t>
            </a:r>
          </a:p>
        </p:txBody>
      </p:sp>
      <p:sp>
        <p:nvSpPr>
          <p:cNvPr id="8" name="TextBox 7"/>
          <p:cNvSpPr txBox="1"/>
          <p:nvPr/>
        </p:nvSpPr>
        <p:spPr>
          <a:xfrm>
            <a:off x="6966066" y="2859557"/>
            <a:ext cx="3915295" cy="923330"/>
          </a:xfrm>
          <a:prstGeom prst="rect">
            <a:avLst/>
          </a:prstGeom>
          <a:noFill/>
        </p:spPr>
        <p:txBody>
          <a:bodyPr wrap="square" rtlCol="0">
            <a:spAutoFit/>
          </a:bodyPr>
          <a:lstStyle/>
          <a:p>
            <a:r>
              <a:rPr lang="en-AU" dirty="0" smtClean="0"/>
              <a:t>Using </a:t>
            </a:r>
            <a:r>
              <a:rPr lang="en-AU" dirty="0" err="1" smtClean="0"/>
              <a:t>kmeans</a:t>
            </a:r>
            <a:r>
              <a:rPr lang="en-AU" dirty="0" smtClean="0"/>
              <a:t> to create 6 clusters, from each cluster select one closest (Euclidean) to current Ideal() </a:t>
            </a:r>
            <a:endParaRPr lang="en-AU" dirty="0"/>
          </a:p>
        </p:txBody>
      </p:sp>
      <p:sp>
        <p:nvSpPr>
          <p:cNvPr id="9" name="TextBox 8"/>
          <p:cNvSpPr txBox="1"/>
          <p:nvPr/>
        </p:nvSpPr>
        <p:spPr>
          <a:xfrm>
            <a:off x="6966066" y="2305586"/>
            <a:ext cx="2464723" cy="369332"/>
          </a:xfrm>
          <a:prstGeom prst="rect">
            <a:avLst/>
          </a:prstGeom>
          <a:noFill/>
        </p:spPr>
        <p:txBody>
          <a:bodyPr wrap="square" rtlCol="0">
            <a:spAutoFit/>
          </a:bodyPr>
          <a:lstStyle/>
          <a:p>
            <a:r>
              <a:rPr lang="en-AU" u="sng" dirty="0" smtClean="0"/>
              <a:t>Select 6 corner solution</a:t>
            </a:r>
            <a:endParaRPr lang="en-AU" u="sng" dirty="0"/>
          </a:p>
        </p:txBody>
      </p:sp>
      <p:sp>
        <p:nvSpPr>
          <p:cNvPr id="10" name="Right Arrow 9"/>
          <p:cNvSpPr/>
          <p:nvPr/>
        </p:nvSpPr>
        <p:spPr>
          <a:xfrm>
            <a:off x="4330931" y="2926059"/>
            <a:ext cx="2261062" cy="2566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1" name="TextBox 10"/>
          <p:cNvSpPr txBox="1"/>
          <p:nvPr/>
        </p:nvSpPr>
        <p:spPr>
          <a:xfrm>
            <a:off x="4562037" y="2649745"/>
            <a:ext cx="1895302" cy="369332"/>
          </a:xfrm>
          <a:prstGeom prst="rect">
            <a:avLst/>
          </a:prstGeom>
          <a:noFill/>
        </p:spPr>
        <p:txBody>
          <a:bodyPr wrap="square" rtlCol="0">
            <a:spAutoFit/>
          </a:bodyPr>
          <a:lstStyle/>
          <a:p>
            <a:r>
              <a:rPr lang="en-AU" dirty="0" smtClean="0"/>
              <a:t>Final population</a:t>
            </a:r>
            <a:endParaRPr lang="en-AU" dirty="0"/>
          </a:p>
        </p:txBody>
      </p:sp>
      <p:sp>
        <p:nvSpPr>
          <p:cNvPr id="12" name="TextBox 11"/>
          <p:cNvSpPr txBox="1"/>
          <p:nvPr/>
        </p:nvSpPr>
        <p:spPr>
          <a:xfrm>
            <a:off x="773084" y="4885303"/>
            <a:ext cx="2464723" cy="369332"/>
          </a:xfrm>
          <a:prstGeom prst="rect">
            <a:avLst/>
          </a:prstGeom>
          <a:noFill/>
        </p:spPr>
        <p:txBody>
          <a:bodyPr wrap="square" rtlCol="0">
            <a:spAutoFit/>
          </a:bodyPr>
          <a:lstStyle/>
          <a:p>
            <a:r>
              <a:rPr lang="en-AU" u="sng" dirty="0" smtClean="0"/>
              <a:t>Selective evaluation</a:t>
            </a:r>
            <a:endParaRPr lang="en-AU" u="sng" dirty="0"/>
          </a:p>
        </p:txBody>
      </p:sp>
      <p:sp>
        <p:nvSpPr>
          <p:cNvPr id="13" name="Down Arrow 12"/>
          <p:cNvSpPr/>
          <p:nvPr/>
        </p:nvSpPr>
        <p:spPr>
          <a:xfrm>
            <a:off x="7813964" y="3782887"/>
            <a:ext cx="157942" cy="78909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cxnSp>
        <p:nvCxnSpPr>
          <p:cNvPr id="15" name="Straight Arrow Connector 14"/>
          <p:cNvCxnSpPr/>
          <p:nvPr/>
        </p:nvCxnSpPr>
        <p:spPr>
          <a:xfrm flipV="1">
            <a:off x="4330931" y="4056611"/>
            <a:ext cx="0" cy="26185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4330931" y="6658495"/>
            <a:ext cx="3867496" cy="8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Oval 17"/>
          <p:cNvSpPr/>
          <p:nvPr/>
        </p:nvSpPr>
        <p:spPr>
          <a:xfrm>
            <a:off x="5332616" y="4873424"/>
            <a:ext cx="182880" cy="166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p:cNvSpPr/>
          <p:nvPr/>
        </p:nvSpPr>
        <p:spPr>
          <a:xfrm>
            <a:off x="5509688" y="5365865"/>
            <a:ext cx="182880" cy="166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p:cNvSpPr/>
          <p:nvPr/>
        </p:nvSpPr>
        <p:spPr>
          <a:xfrm>
            <a:off x="6173239" y="5701479"/>
            <a:ext cx="182880" cy="166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p:cNvSpPr/>
          <p:nvPr/>
        </p:nvSpPr>
        <p:spPr>
          <a:xfrm>
            <a:off x="6651038" y="4327554"/>
            <a:ext cx="182880" cy="1662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p:cNvSpPr txBox="1"/>
          <p:nvPr/>
        </p:nvSpPr>
        <p:spPr>
          <a:xfrm>
            <a:off x="9538152" y="5254635"/>
            <a:ext cx="1928553" cy="369332"/>
          </a:xfrm>
          <a:prstGeom prst="rect">
            <a:avLst/>
          </a:prstGeom>
          <a:noFill/>
        </p:spPr>
        <p:txBody>
          <a:bodyPr wrap="square" rtlCol="0">
            <a:spAutoFit/>
          </a:bodyPr>
          <a:lstStyle/>
          <a:p>
            <a:r>
              <a:rPr lang="en-AU" dirty="0" smtClean="0"/>
              <a:t>Reference point </a:t>
            </a:r>
            <a:endParaRPr lang="en-AU" dirty="0"/>
          </a:p>
        </p:txBody>
      </p:sp>
      <p:cxnSp>
        <p:nvCxnSpPr>
          <p:cNvPr id="24" name="Straight Connector 23"/>
          <p:cNvCxnSpPr>
            <a:stCxn id="21" idx="0"/>
          </p:cNvCxnSpPr>
          <p:nvPr/>
        </p:nvCxnSpPr>
        <p:spPr>
          <a:xfrm flipH="1">
            <a:off x="4330931" y="4327554"/>
            <a:ext cx="2411547"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6768272" y="4344179"/>
            <a:ext cx="0" cy="2330941"/>
          </a:xfrm>
          <a:prstGeom prst="line">
            <a:avLst/>
          </a:prstGeom>
        </p:spPr>
        <p:style>
          <a:lnRef idx="1">
            <a:schemeClr val="dk1"/>
          </a:lnRef>
          <a:fillRef idx="0">
            <a:schemeClr val="dk1"/>
          </a:fillRef>
          <a:effectRef idx="0">
            <a:schemeClr val="dk1"/>
          </a:effectRef>
          <a:fontRef idx="minor">
            <a:schemeClr val="tx1"/>
          </a:fontRef>
        </p:style>
      </p:cxnSp>
      <p:sp>
        <p:nvSpPr>
          <p:cNvPr id="27" name="Oval 26"/>
          <p:cNvSpPr/>
          <p:nvPr/>
        </p:nvSpPr>
        <p:spPr>
          <a:xfrm>
            <a:off x="4562037" y="4680456"/>
            <a:ext cx="182880" cy="16625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p:cNvSpPr/>
          <p:nvPr/>
        </p:nvSpPr>
        <p:spPr>
          <a:xfrm>
            <a:off x="5578206" y="5761679"/>
            <a:ext cx="182880" cy="16625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Connector 28"/>
          <p:cNvCxnSpPr>
            <a:endCxn id="18" idx="0"/>
          </p:cNvCxnSpPr>
          <p:nvPr/>
        </p:nvCxnSpPr>
        <p:spPr>
          <a:xfrm>
            <a:off x="5424056" y="4327554"/>
            <a:ext cx="0" cy="5458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a:stCxn id="18" idx="0"/>
          </p:cNvCxnSpPr>
          <p:nvPr/>
        </p:nvCxnSpPr>
        <p:spPr>
          <a:xfrm>
            <a:off x="5424056" y="4873424"/>
            <a:ext cx="154150" cy="1137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a:endCxn id="19" idx="0"/>
          </p:cNvCxnSpPr>
          <p:nvPr/>
        </p:nvCxnSpPr>
        <p:spPr>
          <a:xfrm>
            <a:off x="5578206" y="4885053"/>
            <a:ext cx="22922" cy="480812"/>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stCxn id="19" idx="1"/>
          </p:cNvCxnSpPr>
          <p:nvPr/>
        </p:nvCxnSpPr>
        <p:spPr>
          <a:xfrm flipV="1">
            <a:off x="5536470" y="5374831"/>
            <a:ext cx="728209" cy="15381"/>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endCxn id="20" idx="0"/>
          </p:cNvCxnSpPr>
          <p:nvPr/>
        </p:nvCxnSpPr>
        <p:spPr>
          <a:xfrm>
            <a:off x="6264679" y="5388708"/>
            <a:ext cx="0" cy="312771"/>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a:stCxn id="20" idx="0"/>
          </p:cNvCxnSpPr>
          <p:nvPr/>
        </p:nvCxnSpPr>
        <p:spPr>
          <a:xfrm>
            <a:off x="6264679" y="5701479"/>
            <a:ext cx="503593" cy="0"/>
          </a:xfrm>
          <a:prstGeom prst="line">
            <a:avLst/>
          </a:prstGeom>
        </p:spPr>
        <p:style>
          <a:lnRef idx="1">
            <a:schemeClr val="dk1"/>
          </a:lnRef>
          <a:fillRef idx="0">
            <a:schemeClr val="dk1"/>
          </a:fillRef>
          <a:effectRef idx="0">
            <a:schemeClr val="dk1"/>
          </a:effectRef>
          <a:fontRef idx="minor">
            <a:schemeClr val="tx1"/>
          </a:fontRef>
        </p:style>
      </p:cxnSp>
      <p:sp>
        <p:nvSpPr>
          <p:cNvPr id="43" name="Oval 42"/>
          <p:cNvSpPr/>
          <p:nvPr/>
        </p:nvSpPr>
        <p:spPr>
          <a:xfrm>
            <a:off x="4596938" y="3901723"/>
            <a:ext cx="182880" cy="16625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p:cNvSpPr/>
          <p:nvPr/>
        </p:nvSpPr>
        <p:spPr>
          <a:xfrm>
            <a:off x="5669646" y="3973484"/>
            <a:ext cx="182880" cy="16625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p:cNvSpPr/>
          <p:nvPr/>
        </p:nvSpPr>
        <p:spPr>
          <a:xfrm>
            <a:off x="9339349" y="4986842"/>
            <a:ext cx="182880" cy="16625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p:cNvSpPr/>
          <p:nvPr/>
        </p:nvSpPr>
        <p:spPr>
          <a:xfrm>
            <a:off x="9339349" y="5368312"/>
            <a:ext cx="182880" cy="1662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p:cNvSpPr/>
          <p:nvPr/>
        </p:nvSpPr>
        <p:spPr>
          <a:xfrm>
            <a:off x="9355272" y="5793877"/>
            <a:ext cx="182880" cy="16625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p:cNvSpPr/>
          <p:nvPr/>
        </p:nvSpPr>
        <p:spPr>
          <a:xfrm>
            <a:off x="9339349" y="6219442"/>
            <a:ext cx="182880" cy="16625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 name="Straight Connector 50"/>
          <p:cNvCxnSpPr>
            <a:stCxn id="27" idx="0"/>
          </p:cNvCxnSpPr>
          <p:nvPr/>
        </p:nvCxnSpPr>
        <p:spPr>
          <a:xfrm flipV="1">
            <a:off x="4653477" y="4344179"/>
            <a:ext cx="0" cy="33627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7" idx="6"/>
          </p:cNvCxnSpPr>
          <p:nvPr/>
        </p:nvCxnSpPr>
        <p:spPr>
          <a:xfrm>
            <a:off x="4744917" y="4763583"/>
            <a:ext cx="679139" cy="0"/>
          </a:xfrm>
          <a:prstGeom prst="line">
            <a:avLst/>
          </a:prstGeom>
          <a:ln>
            <a:solidFill>
              <a:srgbClr val="7030A0"/>
            </a:solidFill>
          </a:ln>
        </p:spPr>
        <p:style>
          <a:lnRef idx="1">
            <a:schemeClr val="accent5"/>
          </a:lnRef>
          <a:fillRef idx="0">
            <a:schemeClr val="accent5"/>
          </a:fillRef>
          <a:effectRef idx="0">
            <a:schemeClr val="accent5"/>
          </a:effectRef>
          <a:fontRef idx="minor">
            <a:schemeClr val="tx1"/>
          </a:fontRef>
        </p:style>
      </p:cxnSp>
      <p:sp>
        <p:nvSpPr>
          <p:cNvPr id="54" name="TextBox 53"/>
          <p:cNvSpPr txBox="1"/>
          <p:nvPr/>
        </p:nvSpPr>
        <p:spPr>
          <a:xfrm>
            <a:off x="5825508" y="3832656"/>
            <a:ext cx="1845915" cy="369332"/>
          </a:xfrm>
          <a:prstGeom prst="rect">
            <a:avLst/>
          </a:prstGeom>
          <a:noFill/>
        </p:spPr>
        <p:txBody>
          <a:bodyPr wrap="square" rtlCol="0">
            <a:spAutoFit/>
          </a:bodyPr>
          <a:lstStyle/>
          <a:p>
            <a:r>
              <a:rPr lang="en-AU" dirty="0" smtClean="0"/>
              <a:t>[2]dominated</a:t>
            </a:r>
            <a:endParaRPr lang="en-AU" dirty="0"/>
          </a:p>
        </p:txBody>
      </p:sp>
      <p:sp>
        <p:nvSpPr>
          <p:cNvPr id="55" name="TextBox 54"/>
          <p:cNvSpPr txBox="1"/>
          <p:nvPr/>
        </p:nvSpPr>
        <p:spPr>
          <a:xfrm>
            <a:off x="1911928" y="3788818"/>
            <a:ext cx="3010430" cy="369332"/>
          </a:xfrm>
          <a:prstGeom prst="rect">
            <a:avLst/>
          </a:prstGeom>
          <a:noFill/>
        </p:spPr>
        <p:txBody>
          <a:bodyPr wrap="square" rtlCol="0">
            <a:spAutoFit/>
          </a:bodyPr>
          <a:lstStyle/>
          <a:p>
            <a:r>
              <a:rPr lang="en-AU" dirty="0" smtClean="0"/>
              <a:t>[1]Moving ideal and nadir</a:t>
            </a:r>
            <a:endParaRPr lang="en-AU" dirty="0"/>
          </a:p>
        </p:txBody>
      </p:sp>
      <p:sp>
        <p:nvSpPr>
          <p:cNvPr id="56" name="TextBox 55"/>
          <p:cNvSpPr txBox="1"/>
          <p:nvPr/>
        </p:nvSpPr>
        <p:spPr>
          <a:xfrm>
            <a:off x="1906241" y="4557022"/>
            <a:ext cx="3010430" cy="369332"/>
          </a:xfrm>
          <a:prstGeom prst="rect">
            <a:avLst/>
          </a:prstGeom>
          <a:noFill/>
        </p:spPr>
        <p:txBody>
          <a:bodyPr wrap="square" rtlCol="0">
            <a:spAutoFit/>
          </a:bodyPr>
          <a:lstStyle/>
          <a:p>
            <a:r>
              <a:rPr lang="en-AU" dirty="0" smtClean="0"/>
              <a:t>[3] Check HV improvement</a:t>
            </a:r>
            <a:endParaRPr lang="en-AU" dirty="0"/>
          </a:p>
        </p:txBody>
      </p:sp>
      <p:sp>
        <p:nvSpPr>
          <p:cNvPr id="57" name="TextBox 56"/>
          <p:cNvSpPr txBox="1"/>
          <p:nvPr/>
        </p:nvSpPr>
        <p:spPr>
          <a:xfrm>
            <a:off x="9538152" y="4825337"/>
            <a:ext cx="1928553" cy="369332"/>
          </a:xfrm>
          <a:prstGeom prst="rect">
            <a:avLst/>
          </a:prstGeom>
          <a:noFill/>
        </p:spPr>
        <p:txBody>
          <a:bodyPr wrap="square" rtlCol="0">
            <a:spAutoFit/>
          </a:bodyPr>
          <a:lstStyle/>
          <a:p>
            <a:r>
              <a:rPr lang="en-AU" dirty="0" smtClean="0"/>
              <a:t>Corner points</a:t>
            </a:r>
            <a:endParaRPr lang="en-AU" dirty="0"/>
          </a:p>
        </p:txBody>
      </p:sp>
      <p:sp>
        <p:nvSpPr>
          <p:cNvPr id="58" name="TextBox 57"/>
          <p:cNvSpPr txBox="1"/>
          <p:nvPr/>
        </p:nvSpPr>
        <p:spPr>
          <a:xfrm>
            <a:off x="9538152" y="5701479"/>
            <a:ext cx="1928553" cy="369332"/>
          </a:xfrm>
          <a:prstGeom prst="rect">
            <a:avLst/>
          </a:prstGeom>
          <a:noFill/>
        </p:spPr>
        <p:txBody>
          <a:bodyPr wrap="square" rtlCol="0">
            <a:spAutoFit/>
          </a:bodyPr>
          <a:lstStyle/>
          <a:p>
            <a:r>
              <a:rPr lang="en-AU" dirty="0" smtClean="0"/>
              <a:t>Existing ND front </a:t>
            </a:r>
            <a:endParaRPr lang="en-AU" dirty="0"/>
          </a:p>
        </p:txBody>
      </p:sp>
      <p:sp>
        <p:nvSpPr>
          <p:cNvPr id="59" name="TextBox 58"/>
          <p:cNvSpPr txBox="1"/>
          <p:nvPr/>
        </p:nvSpPr>
        <p:spPr>
          <a:xfrm>
            <a:off x="9538152" y="6117903"/>
            <a:ext cx="2653848" cy="369332"/>
          </a:xfrm>
          <a:prstGeom prst="rect">
            <a:avLst/>
          </a:prstGeom>
          <a:noFill/>
        </p:spPr>
        <p:txBody>
          <a:bodyPr wrap="square" rtlCol="0">
            <a:spAutoFit/>
          </a:bodyPr>
          <a:lstStyle/>
          <a:p>
            <a:r>
              <a:rPr lang="en-AU" dirty="0" smtClean="0"/>
              <a:t>A random HV infill point</a:t>
            </a:r>
            <a:endParaRPr lang="en-AU" dirty="0"/>
          </a:p>
        </p:txBody>
      </p:sp>
      <p:sp>
        <p:nvSpPr>
          <p:cNvPr id="14" name="TextBox 13"/>
          <p:cNvSpPr txBox="1"/>
          <p:nvPr/>
        </p:nvSpPr>
        <p:spPr>
          <a:xfrm>
            <a:off x="8606118" y="1451813"/>
            <a:ext cx="2026023" cy="369332"/>
          </a:xfrm>
          <a:prstGeom prst="rect">
            <a:avLst/>
          </a:prstGeom>
          <a:noFill/>
        </p:spPr>
        <p:txBody>
          <a:bodyPr wrap="square" rtlCol="0">
            <a:spAutoFit/>
          </a:bodyPr>
          <a:lstStyle/>
          <a:p>
            <a:r>
              <a:rPr lang="en-AU" dirty="0" err="1" smtClean="0"/>
              <a:t>Silhoutte</a:t>
            </a:r>
            <a:r>
              <a:rPr lang="en-AU" dirty="0" smtClean="0"/>
              <a:t> index</a:t>
            </a:r>
            <a:endParaRPr lang="en-AU" dirty="0"/>
          </a:p>
        </p:txBody>
      </p:sp>
    </p:spTree>
    <p:extLst>
      <p:ext uri="{BB962C8B-B14F-4D97-AF65-F5344CB8AC3E}">
        <p14:creationId xmlns:p14="http://schemas.microsoft.com/office/powerpoint/2010/main" val="3036030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78141" y="3269367"/>
            <a:ext cx="1957588" cy="369332"/>
          </a:xfrm>
          <a:prstGeom prst="rect">
            <a:avLst/>
          </a:prstGeom>
          <a:noFill/>
        </p:spPr>
        <p:txBody>
          <a:bodyPr wrap="square" rtlCol="0">
            <a:spAutoFit/>
          </a:bodyPr>
          <a:lstStyle/>
          <a:p>
            <a:r>
              <a:rPr lang="en-AU" dirty="0" smtClean="0"/>
              <a:t>HV performance</a:t>
            </a:r>
            <a:endParaRPr lang="en-AU" dirty="0"/>
          </a:p>
        </p:txBody>
      </p:sp>
      <p:sp>
        <p:nvSpPr>
          <p:cNvPr id="4" name="TextBox 3"/>
          <p:cNvSpPr txBox="1"/>
          <p:nvPr/>
        </p:nvSpPr>
        <p:spPr>
          <a:xfrm>
            <a:off x="656705" y="4206240"/>
            <a:ext cx="3092334" cy="1477328"/>
          </a:xfrm>
          <a:prstGeom prst="rect">
            <a:avLst/>
          </a:prstGeom>
          <a:noFill/>
        </p:spPr>
        <p:txBody>
          <a:bodyPr wrap="square" rtlCol="0">
            <a:spAutoFit/>
          </a:bodyPr>
          <a:lstStyle/>
          <a:p>
            <a:r>
              <a:rPr lang="en-AU" dirty="0" smtClean="0"/>
              <a:t>Selective evaluation </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557" y="363944"/>
            <a:ext cx="6516009" cy="2734057"/>
          </a:xfrm>
          <a:prstGeom prst="rect">
            <a:avLst/>
          </a:prstGeom>
        </p:spPr>
      </p:pic>
      <p:sp>
        <p:nvSpPr>
          <p:cNvPr id="8" name="TextBox 7"/>
          <p:cNvSpPr txBox="1"/>
          <p:nvPr/>
        </p:nvSpPr>
        <p:spPr>
          <a:xfrm>
            <a:off x="9745954" y="0"/>
            <a:ext cx="1957588" cy="369332"/>
          </a:xfrm>
          <a:prstGeom prst="rect">
            <a:avLst/>
          </a:prstGeom>
          <a:noFill/>
        </p:spPr>
        <p:txBody>
          <a:bodyPr wrap="square" rtlCol="0">
            <a:spAutoFit/>
          </a:bodyPr>
          <a:lstStyle/>
          <a:p>
            <a:r>
              <a:rPr lang="en-AU" dirty="0" smtClean="0"/>
              <a:t>HV performance</a:t>
            </a:r>
            <a:endParaRPr lang="en-AU" dirty="0"/>
          </a:p>
        </p:txBody>
      </p:sp>
      <p:sp>
        <p:nvSpPr>
          <p:cNvPr id="9" name="Rounded Rectangle 8"/>
          <p:cNvSpPr/>
          <p:nvPr/>
        </p:nvSpPr>
        <p:spPr>
          <a:xfrm>
            <a:off x="4596938" y="1546168"/>
            <a:ext cx="7138791" cy="148797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10" name="TextBox 9"/>
          <p:cNvSpPr txBox="1"/>
          <p:nvPr/>
        </p:nvSpPr>
        <p:spPr>
          <a:xfrm>
            <a:off x="656705" y="363944"/>
            <a:ext cx="3092334" cy="1477328"/>
          </a:xfrm>
          <a:prstGeom prst="rect">
            <a:avLst/>
          </a:prstGeom>
          <a:noFill/>
        </p:spPr>
        <p:txBody>
          <a:bodyPr wrap="square" rtlCol="0">
            <a:spAutoFit/>
          </a:bodyPr>
          <a:lstStyle/>
          <a:p>
            <a:r>
              <a:rPr lang="en-AU" dirty="0" smtClean="0"/>
              <a:t>First round corner search </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617" y="3810065"/>
            <a:ext cx="6849431" cy="2896004"/>
          </a:xfrm>
          <a:prstGeom prst="rect">
            <a:avLst/>
          </a:prstGeom>
        </p:spPr>
      </p:pic>
      <p:sp>
        <p:nvSpPr>
          <p:cNvPr id="13" name="Rounded Rectangle 12"/>
          <p:cNvSpPr/>
          <p:nvPr/>
        </p:nvSpPr>
        <p:spPr>
          <a:xfrm>
            <a:off x="4670165" y="5162204"/>
            <a:ext cx="7138791" cy="1543865"/>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Tree>
    <p:extLst>
      <p:ext uri="{BB962C8B-B14F-4D97-AF65-F5344CB8AC3E}">
        <p14:creationId xmlns:p14="http://schemas.microsoft.com/office/powerpoint/2010/main" val="2418056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075" y="315884"/>
            <a:ext cx="3532909" cy="369332"/>
          </a:xfrm>
          <a:prstGeom prst="rect">
            <a:avLst/>
          </a:prstGeom>
          <a:noFill/>
        </p:spPr>
        <p:txBody>
          <a:bodyPr wrap="square" rtlCol="0">
            <a:spAutoFit/>
          </a:bodyPr>
          <a:lstStyle/>
          <a:p>
            <a:r>
              <a:rPr lang="en-AU" dirty="0" smtClean="0"/>
              <a:t>Additional experiments</a:t>
            </a:r>
            <a:endParaRPr lang="en-AU" dirty="0"/>
          </a:p>
        </p:txBody>
      </p:sp>
      <p:sp>
        <p:nvSpPr>
          <p:cNvPr id="3" name="TextBox 2"/>
          <p:cNvSpPr txBox="1"/>
          <p:nvPr/>
        </p:nvSpPr>
        <p:spPr>
          <a:xfrm>
            <a:off x="615142" y="822960"/>
            <a:ext cx="6542116" cy="369332"/>
          </a:xfrm>
          <a:prstGeom prst="rect">
            <a:avLst/>
          </a:prstGeom>
          <a:noFill/>
        </p:spPr>
        <p:txBody>
          <a:bodyPr wrap="square" rtlCol="0">
            <a:spAutoFit/>
          </a:bodyPr>
          <a:lstStyle/>
          <a:p>
            <a:r>
              <a:rPr lang="en-AU" dirty="0" smtClean="0"/>
              <a:t>1. Same setting with </a:t>
            </a:r>
            <a:r>
              <a:rPr lang="en-AU" dirty="0" smtClean="0">
                <a:solidFill>
                  <a:srgbClr val="FF0000"/>
                </a:solidFill>
              </a:rPr>
              <a:t>optimization problem more objectives </a:t>
            </a:r>
            <a:endParaRPr lang="en-AU" dirty="0">
              <a:solidFill>
                <a:srgbClr val="FF0000"/>
              </a:solidFill>
            </a:endParaRPr>
          </a:p>
        </p:txBody>
      </p:sp>
      <p:sp>
        <p:nvSpPr>
          <p:cNvPr id="4" name="TextBox 3"/>
          <p:cNvSpPr txBox="1"/>
          <p:nvPr/>
        </p:nvSpPr>
        <p:spPr>
          <a:xfrm>
            <a:off x="773085" y="1396518"/>
            <a:ext cx="5004260" cy="369332"/>
          </a:xfrm>
          <a:prstGeom prst="rect">
            <a:avLst/>
          </a:prstGeom>
          <a:noFill/>
        </p:spPr>
        <p:txBody>
          <a:bodyPr wrap="square" rtlCol="0">
            <a:spAutoFit/>
          </a:bodyPr>
          <a:lstStyle/>
          <a:p>
            <a:r>
              <a:rPr lang="en-AU" dirty="0" smtClean="0"/>
              <a:t>Corner search </a:t>
            </a:r>
            <a:r>
              <a:rPr lang="en-AU" dirty="0" smtClean="0"/>
              <a:t>procedure: same as last slide </a:t>
            </a:r>
            <a:endParaRPr lang="en-AU" dirty="0"/>
          </a:p>
        </p:txBody>
      </p:sp>
      <p:sp>
        <p:nvSpPr>
          <p:cNvPr id="5" name="TextBox 4"/>
          <p:cNvSpPr txBox="1"/>
          <p:nvPr/>
        </p:nvSpPr>
        <p:spPr>
          <a:xfrm>
            <a:off x="773084" y="1928532"/>
            <a:ext cx="3067396" cy="369332"/>
          </a:xfrm>
          <a:prstGeom prst="rect">
            <a:avLst/>
          </a:prstGeom>
          <a:noFill/>
        </p:spPr>
        <p:txBody>
          <a:bodyPr wrap="square" rtlCol="0">
            <a:spAutoFit/>
          </a:bodyPr>
          <a:lstStyle/>
          <a:p>
            <a:r>
              <a:rPr lang="en-AU" dirty="0" smtClean="0"/>
              <a:t>Corner search objective:</a:t>
            </a:r>
            <a:endParaRPr lang="en-AU" dirty="0"/>
          </a:p>
        </p:txBody>
      </p:sp>
      <p:sp>
        <p:nvSpPr>
          <p:cNvPr id="9" name="TextBox 8"/>
          <p:cNvSpPr txBox="1"/>
          <p:nvPr/>
        </p:nvSpPr>
        <p:spPr>
          <a:xfrm>
            <a:off x="9736577" y="2608615"/>
            <a:ext cx="1957588" cy="369332"/>
          </a:xfrm>
          <a:prstGeom prst="rect">
            <a:avLst/>
          </a:prstGeom>
          <a:noFill/>
        </p:spPr>
        <p:txBody>
          <a:bodyPr wrap="square" rtlCol="0">
            <a:spAutoFit/>
          </a:bodyPr>
          <a:lstStyle/>
          <a:p>
            <a:r>
              <a:rPr lang="en-AU" dirty="0" smtClean="0"/>
              <a:t>HV performance</a:t>
            </a:r>
            <a:endParaRPr lang="en-AU" dirty="0"/>
          </a:p>
        </p:txBody>
      </p:sp>
      <mc:AlternateContent xmlns:mc="http://schemas.openxmlformats.org/markup-compatibility/2006">
        <mc:Choice xmlns:a14="http://schemas.microsoft.com/office/drawing/2010/main" Requires="a14">
          <p:sp>
            <p:nvSpPr>
              <p:cNvPr id="10" name="TextBox 9"/>
              <p:cNvSpPr txBox="1"/>
              <p:nvPr/>
            </p:nvSpPr>
            <p:spPr>
              <a:xfrm>
                <a:off x="3603567" y="1847218"/>
                <a:ext cx="4178002" cy="5759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r>
                        <a:rPr lang="en-AU" b="0" i="1" smtClean="0">
                          <a:latin typeface="Cambria Math" panose="02040503050406030204" pitchFamily="18" charset="0"/>
                        </a:rPr>
                        <m:t>, </m:t>
                      </m:r>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e>
                            <m:sup>
                              <m:r>
                                <a:rPr lang="en-AU" b="0" i="1" smtClean="0">
                                  <a:latin typeface="Cambria Math" panose="02040503050406030204" pitchFamily="18" charset="0"/>
                                </a:rPr>
                                <m:t>2</m:t>
                              </m:r>
                            </m:sup>
                          </m:sSup>
                          <m:r>
                            <a:rPr lang="en-AU" b="0" i="1" smtClean="0">
                              <a:latin typeface="Cambria Math" panose="02040503050406030204" pitchFamily="18" charset="0"/>
                            </a:rPr>
                            <m:t>+ </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e>
                            <m:sup>
                              <m:r>
                                <a:rPr lang="en-AU" b="0" i="1" smtClean="0">
                                  <a:latin typeface="Cambria Math" panose="02040503050406030204" pitchFamily="18" charset="0"/>
                                </a:rPr>
                                <m:t>2</m:t>
                              </m:r>
                            </m:sup>
                          </m:sSup>
                        </m:e>
                      </m:rad>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e>
                            <m:sup>
                              <m:r>
                                <a:rPr lang="en-AU" b="0" i="1" smtClean="0">
                                  <a:latin typeface="Cambria Math" panose="02040503050406030204" pitchFamily="18" charset="0"/>
                                </a:rPr>
                                <m:t>2</m:t>
                              </m:r>
                            </m:sup>
                          </m:sSup>
                        </m:e>
                      </m:rad>
                      <m:rad>
                        <m:radPr>
                          <m:degHide m:val="on"/>
                          <m:ctrlPr>
                            <a:rPr lang="en-AU" b="0" i="1" smtClean="0">
                              <a:latin typeface="Cambria Math" panose="02040503050406030204" pitchFamily="18" charset="0"/>
                            </a:rPr>
                          </m:ctrlPr>
                        </m:radPr>
                        <m:deg/>
                        <m:e>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e>
                            <m:sup>
                              <m:r>
                                <a:rPr lang="en-AU" b="0" i="1" smtClean="0">
                                  <a:latin typeface="Cambria Math" panose="02040503050406030204" pitchFamily="18" charset="0"/>
                                </a:rPr>
                                <m:t>2</m:t>
                              </m:r>
                            </m:sup>
                          </m:sSup>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e>
                            <m:sup>
                              <m:r>
                                <a:rPr lang="en-AU" b="0" i="1" smtClean="0">
                                  <a:latin typeface="Cambria Math" panose="02040503050406030204" pitchFamily="18" charset="0"/>
                                </a:rPr>
                                <m:t>2</m:t>
                              </m:r>
                            </m:sup>
                          </m:sSup>
                        </m:e>
                      </m:rad>
                    </m:oMath>
                  </m:oMathPara>
                </a14:m>
                <a:endParaRPr lang="en-AU" dirty="0"/>
              </a:p>
            </p:txBody>
          </p:sp>
        </mc:Choice>
        <mc:Fallback>
          <p:sp>
            <p:nvSpPr>
              <p:cNvPr id="10" name="TextBox 9"/>
              <p:cNvSpPr txBox="1">
                <a:spLocks noRot="1" noChangeAspect="1" noMove="1" noResize="1" noEditPoints="1" noAdjustHandles="1" noChangeArrowheads="1" noChangeShapeType="1" noTextEdit="1"/>
              </p:cNvSpPr>
              <p:nvPr/>
            </p:nvSpPr>
            <p:spPr>
              <a:xfrm>
                <a:off x="3603567" y="1847218"/>
                <a:ext cx="4178002" cy="575927"/>
              </a:xfrm>
              <a:prstGeom prst="rect">
                <a:avLst/>
              </a:prstGeom>
              <a:blipFill>
                <a:blip r:embed="rId2"/>
                <a:stretch>
                  <a:fillRect/>
                </a:stretch>
              </a:blipFill>
            </p:spPr>
            <p:txBody>
              <a:bodyPr/>
              <a:lstStyle/>
              <a:p>
                <a:r>
                  <a:rPr lang="en-AU">
                    <a:noFill/>
                  </a:rPr>
                  <a:t> </a:t>
                </a:r>
              </a:p>
            </p:txBody>
          </p:sp>
        </mc:Fallback>
      </mc:AlternateContent>
      <p:sp>
        <p:nvSpPr>
          <p:cNvPr id="11" name="TextBox 10"/>
          <p:cNvSpPr txBox="1"/>
          <p:nvPr/>
        </p:nvSpPr>
        <p:spPr>
          <a:xfrm>
            <a:off x="507075" y="3724102"/>
            <a:ext cx="4214554" cy="1477328"/>
          </a:xfrm>
          <a:prstGeom prst="rect">
            <a:avLst/>
          </a:prstGeom>
          <a:noFill/>
        </p:spPr>
        <p:txBody>
          <a:bodyPr wrap="square" rtlCol="0">
            <a:spAutoFit/>
          </a:bodyPr>
          <a:lstStyle/>
          <a:p>
            <a:r>
              <a:rPr lang="en-AU" dirty="0" smtClean="0"/>
              <a:t>Selective evaluation </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5</a:t>
            </a:r>
          </a:p>
          <a:p>
            <a:pPr marL="285750" indent="-285750">
              <a:buFont typeface="Arial" panose="020B0604020202020204" pitchFamily="34" charset="0"/>
              <a:buChar char="•"/>
            </a:pPr>
            <a:r>
              <a:rPr lang="en-AU" dirty="0" smtClean="0"/>
              <a:t>Budget evaluation: 400(WFG) 300(DTLZ)</a:t>
            </a:r>
          </a:p>
          <a:p>
            <a:pPr marL="285750" indent="-285750">
              <a:buFont typeface="Arial" panose="020B0604020202020204" pitchFamily="34" charset="0"/>
              <a:buChar char="•"/>
            </a:pPr>
            <a:r>
              <a:rPr lang="en-AU" dirty="0" smtClean="0"/>
              <a:t>Initialization: 200(WFG)  11d-1(DTLZ)</a:t>
            </a:r>
            <a:endParaRPr lang="en-AU"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788" y="3044820"/>
            <a:ext cx="6106377" cy="2286319"/>
          </a:xfrm>
          <a:prstGeom prst="rect">
            <a:avLst/>
          </a:prstGeom>
        </p:spPr>
      </p:pic>
    </p:spTree>
    <p:extLst>
      <p:ext uri="{BB962C8B-B14F-4D97-AF65-F5344CB8AC3E}">
        <p14:creationId xmlns:p14="http://schemas.microsoft.com/office/powerpoint/2010/main" val="166714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075" y="315884"/>
            <a:ext cx="3532909" cy="369332"/>
          </a:xfrm>
          <a:prstGeom prst="rect">
            <a:avLst/>
          </a:prstGeom>
          <a:noFill/>
        </p:spPr>
        <p:txBody>
          <a:bodyPr wrap="square" rtlCol="0">
            <a:spAutoFit/>
          </a:bodyPr>
          <a:lstStyle/>
          <a:p>
            <a:r>
              <a:rPr lang="en-AU" dirty="0" smtClean="0"/>
              <a:t>Additional experiments</a:t>
            </a:r>
            <a:endParaRPr lang="en-AU" dirty="0"/>
          </a:p>
        </p:txBody>
      </p:sp>
      <p:sp>
        <p:nvSpPr>
          <p:cNvPr id="3" name="TextBox 2"/>
          <p:cNvSpPr txBox="1"/>
          <p:nvPr/>
        </p:nvSpPr>
        <p:spPr>
          <a:xfrm>
            <a:off x="615142" y="822960"/>
            <a:ext cx="5261956" cy="369332"/>
          </a:xfrm>
          <a:prstGeom prst="rect">
            <a:avLst/>
          </a:prstGeom>
          <a:noFill/>
        </p:spPr>
        <p:txBody>
          <a:bodyPr wrap="square" rtlCol="0">
            <a:spAutoFit/>
          </a:bodyPr>
          <a:lstStyle/>
          <a:p>
            <a:r>
              <a:rPr lang="en-AU" dirty="0" smtClean="0"/>
              <a:t>1. Same setting with </a:t>
            </a:r>
            <a:r>
              <a:rPr lang="en-AU" dirty="0" smtClean="0">
                <a:solidFill>
                  <a:srgbClr val="FF0000"/>
                </a:solidFill>
              </a:rPr>
              <a:t>less corner search objectives</a:t>
            </a:r>
            <a:endParaRPr lang="en-AU" dirty="0">
              <a:solidFill>
                <a:srgbClr val="FF0000"/>
              </a:solidFill>
            </a:endParaRPr>
          </a:p>
        </p:txBody>
      </p:sp>
      <p:sp>
        <p:nvSpPr>
          <p:cNvPr id="4" name="TextBox 3"/>
          <p:cNvSpPr txBox="1"/>
          <p:nvPr/>
        </p:nvSpPr>
        <p:spPr>
          <a:xfrm>
            <a:off x="773085" y="1396518"/>
            <a:ext cx="5004260" cy="369332"/>
          </a:xfrm>
          <a:prstGeom prst="rect">
            <a:avLst/>
          </a:prstGeom>
          <a:noFill/>
        </p:spPr>
        <p:txBody>
          <a:bodyPr wrap="square" rtlCol="0">
            <a:spAutoFit/>
          </a:bodyPr>
          <a:lstStyle/>
          <a:p>
            <a:r>
              <a:rPr lang="en-AU" dirty="0" smtClean="0"/>
              <a:t>Corner search </a:t>
            </a:r>
            <a:r>
              <a:rPr lang="en-AU" dirty="0" smtClean="0"/>
              <a:t>procedure: same as last slide </a:t>
            </a:r>
            <a:endParaRPr lang="en-AU" dirty="0"/>
          </a:p>
        </p:txBody>
      </p:sp>
      <p:sp>
        <p:nvSpPr>
          <p:cNvPr id="5" name="TextBox 4"/>
          <p:cNvSpPr txBox="1"/>
          <p:nvPr/>
        </p:nvSpPr>
        <p:spPr>
          <a:xfrm>
            <a:off x="773084" y="1928532"/>
            <a:ext cx="2793076" cy="369332"/>
          </a:xfrm>
          <a:prstGeom prst="rect">
            <a:avLst/>
          </a:prstGeom>
          <a:noFill/>
        </p:spPr>
        <p:txBody>
          <a:bodyPr wrap="square" rtlCol="0">
            <a:spAutoFit/>
          </a:bodyPr>
          <a:lstStyle/>
          <a:p>
            <a:r>
              <a:rPr lang="en-AU" dirty="0" smtClean="0"/>
              <a:t>Corner </a:t>
            </a:r>
            <a:r>
              <a:rPr lang="en-AU" dirty="0" smtClean="0"/>
              <a:t>search objective</a:t>
            </a:r>
            <a:r>
              <a:rPr lang="en-AU" dirty="0" smtClean="0"/>
              <a:t>:</a:t>
            </a:r>
            <a:endParaRPr lang="en-AU" dirty="0"/>
          </a:p>
        </p:txBody>
      </p:sp>
      <mc:AlternateContent xmlns:mc="http://schemas.openxmlformats.org/markup-compatibility/2006">
        <mc:Choice xmlns:a14="http://schemas.microsoft.com/office/drawing/2010/main" Requires="a14">
          <p:sp>
            <p:nvSpPr>
              <p:cNvPr id="6" name="TextBox 5"/>
              <p:cNvSpPr txBox="1"/>
              <p:nvPr/>
            </p:nvSpPr>
            <p:spPr>
              <a:xfrm>
                <a:off x="3366902" y="1979281"/>
                <a:ext cx="9139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2</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3</m:t>
                          </m:r>
                        </m:sub>
                      </m:sSub>
                      <m:r>
                        <a:rPr lang="en-AU" b="0" i="1" smtClean="0">
                          <a:latin typeface="Cambria Math" panose="02040503050406030204" pitchFamily="18" charset="0"/>
                        </a:rPr>
                        <m:t>, </m:t>
                      </m:r>
                    </m:oMath>
                  </m:oMathPara>
                </a14:m>
                <a:endParaRPr lang="en-AU" dirty="0"/>
              </a:p>
            </p:txBody>
          </p:sp>
        </mc:Choice>
        <mc:Fallback>
          <p:sp>
            <p:nvSpPr>
              <p:cNvPr id="6" name="TextBox 5"/>
              <p:cNvSpPr txBox="1">
                <a:spLocks noRot="1" noChangeAspect="1" noMove="1" noResize="1" noEditPoints="1" noAdjustHandles="1" noChangeArrowheads="1" noChangeShapeType="1" noTextEdit="1"/>
              </p:cNvSpPr>
              <p:nvPr/>
            </p:nvSpPr>
            <p:spPr>
              <a:xfrm>
                <a:off x="3366902" y="1979281"/>
                <a:ext cx="913904" cy="276999"/>
              </a:xfrm>
              <a:prstGeom prst="rect">
                <a:avLst/>
              </a:prstGeom>
              <a:blipFill>
                <a:blip r:embed="rId2"/>
                <a:stretch>
                  <a:fillRect l="-8667" t="-4444" b="-35556"/>
                </a:stretch>
              </a:blipFill>
            </p:spPr>
            <p:txBody>
              <a:bodyPr/>
              <a:lstStyle/>
              <a:p>
                <a:r>
                  <a:rPr lang="en-AU">
                    <a:noFill/>
                  </a:rPr>
                  <a:t> </a:t>
                </a:r>
              </a:p>
            </p:txBody>
          </p:sp>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231" y="3393039"/>
            <a:ext cx="6344535" cy="2848373"/>
          </a:xfrm>
          <a:prstGeom prst="rect">
            <a:avLst/>
          </a:prstGeom>
        </p:spPr>
      </p:pic>
      <p:sp>
        <p:nvSpPr>
          <p:cNvPr id="9" name="TextBox 8"/>
          <p:cNvSpPr txBox="1"/>
          <p:nvPr/>
        </p:nvSpPr>
        <p:spPr>
          <a:xfrm>
            <a:off x="9736577" y="3023707"/>
            <a:ext cx="1957588" cy="369332"/>
          </a:xfrm>
          <a:prstGeom prst="rect">
            <a:avLst/>
          </a:prstGeom>
          <a:noFill/>
        </p:spPr>
        <p:txBody>
          <a:bodyPr wrap="square" rtlCol="0">
            <a:spAutoFit/>
          </a:bodyPr>
          <a:lstStyle/>
          <a:p>
            <a:r>
              <a:rPr lang="en-AU" dirty="0" smtClean="0"/>
              <a:t>HV performance</a:t>
            </a:r>
            <a:endParaRPr lang="en-AU" dirty="0"/>
          </a:p>
        </p:txBody>
      </p:sp>
      <p:sp>
        <p:nvSpPr>
          <p:cNvPr id="10" name="TextBox 9"/>
          <p:cNvSpPr txBox="1"/>
          <p:nvPr/>
        </p:nvSpPr>
        <p:spPr>
          <a:xfrm>
            <a:off x="365759" y="3965171"/>
            <a:ext cx="4214554" cy="1477328"/>
          </a:xfrm>
          <a:prstGeom prst="rect">
            <a:avLst/>
          </a:prstGeom>
          <a:noFill/>
        </p:spPr>
        <p:txBody>
          <a:bodyPr wrap="square" rtlCol="0">
            <a:spAutoFit/>
          </a:bodyPr>
          <a:lstStyle/>
          <a:p>
            <a:r>
              <a:rPr lang="en-AU" dirty="0" smtClean="0"/>
              <a:t>Selective evaluation </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300(WFG) 200(DTLZ)</a:t>
            </a:r>
          </a:p>
          <a:p>
            <a:pPr marL="285750" indent="-285750">
              <a:buFont typeface="Arial" panose="020B0604020202020204" pitchFamily="34" charset="0"/>
              <a:buChar char="•"/>
            </a:pPr>
            <a:r>
              <a:rPr lang="en-AU" dirty="0" smtClean="0"/>
              <a:t>Initialization: 200(WFG)  11d-1(DTLZ)</a:t>
            </a:r>
            <a:endParaRPr lang="en-AU" dirty="0"/>
          </a:p>
        </p:txBody>
      </p:sp>
    </p:spTree>
    <p:extLst>
      <p:ext uri="{BB962C8B-B14F-4D97-AF65-F5344CB8AC3E}">
        <p14:creationId xmlns:p14="http://schemas.microsoft.com/office/powerpoint/2010/main" val="2335988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 y="540326"/>
            <a:ext cx="2842952" cy="1477328"/>
          </a:xfrm>
          <a:prstGeom prst="rect">
            <a:avLst/>
          </a:prstGeom>
          <a:noFill/>
        </p:spPr>
        <p:txBody>
          <a:bodyPr wrap="square" rtlCol="0">
            <a:spAutoFit/>
          </a:bodyPr>
          <a:lstStyle/>
          <a:p>
            <a:r>
              <a:rPr lang="en-AU" dirty="0" smtClean="0"/>
              <a:t>Experimental setting:</a:t>
            </a:r>
          </a:p>
          <a:p>
            <a:pPr marL="285750" indent="-285750">
              <a:buFont typeface="Arial" panose="020B0604020202020204" pitchFamily="34" charset="0"/>
              <a:buChar char="•"/>
            </a:pPr>
            <a:r>
              <a:rPr lang="en-AU" dirty="0" smtClean="0"/>
              <a:t>2 objectives </a:t>
            </a:r>
          </a:p>
          <a:p>
            <a:pPr marL="285750" indent="-285750">
              <a:buFont typeface="Arial" panose="020B0604020202020204" pitchFamily="34" charset="0"/>
              <a:buChar char="•"/>
            </a:pPr>
            <a:r>
              <a:rPr lang="en-AU" dirty="0" smtClean="0"/>
              <a:t>3 objectives </a:t>
            </a:r>
          </a:p>
          <a:p>
            <a:pPr marL="285750" indent="-285750">
              <a:buFont typeface="Arial" panose="020B0604020202020204" pitchFamily="34" charset="0"/>
              <a:buChar char="•"/>
            </a:pPr>
            <a:r>
              <a:rPr lang="en-AU" dirty="0" smtClean="0"/>
              <a:t>5 objectives </a:t>
            </a:r>
          </a:p>
          <a:p>
            <a:pPr marL="285750" indent="-285750">
              <a:buFont typeface="Arial" panose="020B0604020202020204" pitchFamily="34" charset="0"/>
              <a:buChar char="•"/>
            </a:pPr>
            <a:r>
              <a:rPr lang="en-AU" dirty="0" smtClean="0"/>
              <a:t>10 objectives</a:t>
            </a:r>
            <a:endParaRPr lang="en-AU" dirty="0"/>
          </a:p>
        </p:txBody>
      </p:sp>
      <p:sp>
        <p:nvSpPr>
          <p:cNvPr id="5" name="TextBox 4"/>
          <p:cNvSpPr txBox="1"/>
          <p:nvPr/>
        </p:nvSpPr>
        <p:spPr>
          <a:xfrm>
            <a:off x="3823853" y="540326"/>
            <a:ext cx="4505499" cy="646331"/>
          </a:xfrm>
          <a:prstGeom prst="rect">
            <a:avLst/>
          </a:prstGeom>
          <a:noFill/>
        </p:spPr>
        <p:txBody>
          <a:bodyPr wrap="square" rtlCol="0">
            <a:spAutoFit/>
          </a:bodyPr>
          <a:lstStyle/>
          <a:p>
            <a:r>
              <a:rPr lang="en-AU" dirty="0" smtClean="0"/>
              <a:t>(1) 3 objectives compare HV indicator, convergence,  PF plot   </a:t>
            </a:r>
            <a:endParaRPr lang="en-AU" dirty="0"/>
          </a:p>
        </p:txBody>
      </p:sp>
      <p:sp>
        <p:nvSpPr>
          <p:cNvPr id="6" name="TextBox 5"/>
          <p:cNvSpPr txBox="1"/>
          <p:nvPr/>
        </p:nvSpPr>
        <p:spPr>
          <a:xfrm>
            <a:off x="3823853" y="1371323"/>
            <a:ext cx="4505499" cy="646331"/>
          </a:xfrm>
          <a:prstGeom prst="rect">
            <a:avLst/>
          </a:prstGeom>
          <a:noFill/>
        </p:spPr>
        <p:txBody>
          <a:bodyPr wrap="square" rtlCol="0">
            <a:spAutoFit/>
          </a:bodyPr>
          <a:lstStyle/>
          <a:p>
            <a:r>
              <a:rPr lang="en-AU" dirty="0" smtClean="0"/>
              <a:t>(2) </a:t>
            </a:r>
            <a:r>
              <a:rPr lang="en-AU" dirty="0"/>
              <a:t>5</a:t>
            </a:r>
            <a:r>
              <a:rPr lang="en-AU" dirty="0" smtClean="0"/>
              <a:t> objectives compare HV indicator, convergence,  PF plot   </a:t>
            </a:r>
            <a:endParaRPr lang="en-AU" dirty="0"/>
          </a:p>
        </p:txBody>
      </p:sp>
    </p:spTree>
    <p:extLst>
      <p:ext uri="{BB962C8B-B14F-4D97-AF65-F5344CB8AC3E}">
        <p14:creationId xmlns:p14="http://schemas.microsoft.com/office/powerpoint/2010/main" val="3805442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327" y="507076"/>
            <a:ext cx="2086495" cy="369332"/>
          </a:xfrm>
          <a:prstGeom prst="rect">
            <a:avLst/>
          </a:prstGeom>
          <a:solidFill>
            <a:schemeClr val="bg2"/>
          </a:solidFill>
        </p:spPr>
        <p:txBody>
          <a:bodyPr wrap="square" rtlCol="0">
            <a:spAutoFit/>
          </a:bodyPr>
          <a:lstStyle/>
          <a:p>
            <a:r>
              <a:rPr lang="en-AU" dirty="0" smtClean="0"/>
              <a:t>MAF problems</a:t>
            </a:r>
            <a:endParaRPr lang="en-AU" dirty="0"/>
          </a:p>
        </p:txBody>
      </p:sp>
      <p:sp>
        <p:nvSpPr>
          <p:cNvPr id="3" name="TextBox 2"/>
          <p:cNvSpPr txBox="1"/>
          <p:nvPr/>
        </p:nvSpPr>
        <p:spPr>
          <a:xfrm>
            <a:off x="519545" y="1197034"/>
            <a:ext cx="4214554" cy="1477328"/>
          </a:xfrm>
          <a:prstGeom prst="rect">
            <a:avLst/>
          </a:prstGeom>
          <a:noFill/>
        </p:spPr>
        <p:txBody>
          <a:bodyPr wrap="square" rtlCol="0">
            <a:spAutoFit/>
          </a:bodyPr>
          <a:lstStyle/>
          <a:p>
            <a:r>
              <a:rPr lang="en-AU" dirty="0" smtClean="0"/>
              <a:t>Selective evaluation (3 corner points) </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sp>
        <p:nvSpPr>
          <p:cNvPr id="4" name="TextBox 3"/>
          <p:cNvSpPr txBox="1"/>
          <p:nvPr/>
        </p:nvSpPr>
        <p:spPr>
          <a:xfrm>
            <a:off x="519545" y="4358641"/>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441" y="1159302"/>
            <a:ext cx="6554115" cy="15527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441" y="4501579"/>
            <a:ext cx="6363588" cy="1562318"/>
          </a:xfrm>
          <a:prstGeom prst="rect">
            <a:avLst/>
          </a:prstGeom>
        </p:spPr>
      </p:pic>
    </p:spTree>
    <p:extLst>
      <p:ext uri="{BB962C8B-B14F-4D97-AF65-F5344CB8AC3E}">
        <p14:creationId xmlns:p14="http://schemas.microsoft.com/office/powerpoint/2010/main" val="424695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45" y="723207"/>
            <a:ext cx="4297680" cy="369332"/>
          </a:xfrm>
          <a:prstGeom prst="rect">
            <a:avLst/>
          </a:prstGeom>
          <a:solidFill>
            <a:schemeClr val="bg2"/>
          </a:solidFill>
        </p:spPr>
        <p:txBody>
          <a:bodyPr wrap="square" rtlCol="0">
            <a:spAutoFit/>
          </a:bodyPr>
          <a:lstStyle/>
          <a:p>
            <a:r>
              <a:rPr lang="en-AU" dirty="0" smtClean="0"/>
              <a:t>Observation</a:t>
            </a:r>
            <a:endParaRPr lang="en-AU" dirty="0"/>
          </a:p>
        </p:txBody>
      </p:sp>
      <p:sp>
        <p:nvSpPr>
          <p:cNvPr id="4" name="TextBox 3"/>
          <p:cNvSpPr txBox="1"/>
          <p:nvPr/>
        </p:nvSpPr>
        <p:spPr>
          <a:xfrm>
            <a:off x="272245" y="1506682"/>
            <a:ext cx="4860867" cy="923330"/>
          </a:xfrm>
          <a:prstGeom prst="rect">
            <a:avLst/>
          </a:prstGeom>
          <a:noFill/>
        </p:spPr>
        <p:txBody>
          <a:bodyPr wrap="square" rtlCol="0">
            <a:spAutoFit/>
          </a:bodyPr>
          <a:lstStyle/>
          <a:p>
            <a:pPr marL="342900" indent="-342900">
              <a:buAutoNum type="arabicPeriod"/>
            </a:pPr>
            <a:r>
              <a:rPr lang="en-AU" dirty="0" smtClean="0"/>
              <a:t>Ideal point search is successful in terms of improve ideal point compared to other two methods </a:t>
            </a:r>
          </a:p>
        </p:txBody>
      </p:sp>
      <p:sp>
        <p:nvSpPr>
          <p:cNvPr id="5" name="TextBox 4"/>
          <p:cNvSpPr txBox="1"/>
          <p:nvPr/>
        </p:nvSpPr>
        <p:spPr>
          <a:xfrm>
            <a:off x="6867005" y="1506682"/>
            <a:ext cx="4860867" cy="2862322"/>
          </a:xfrm>
          <a:prstGeom prst="rect">
            <a:avLst/>
          </a:prstGeom>
          <a:noFill/>
        </p:spPr>
        <p:txBody>
          <a:bodyPr wrap="square" rtlCol="0">
            <a:spAutoFit/>
          </a:bodyPr>
          <a:lstStyle/>
          <a:p>
            <a:pPr marL="342900" indent="-342900">
              <a:buAutoNum type="arabicPeriod"/>
            </a:pPr>
            <a:r>
              <a:rPr lang="en-AU" dirty="0" smtClean="0"/>
              <a:t>Significant test in file ‘ideal_distance_compare.csv’ </a:t>
            </a:r>
            <a:endParaRPr lang="en-AU" dirty="0"/>
          </a:p>
          <a:p>
            <a:r>
              <a:rPr lang="en-AU" dirty="0" smtClean="0"/>
              <a:t>Columns show median Euclidean distance between final ideal point and PF ideal point over 29 runs.</a:t>
            </a:r>
          </a:p>
          <a:p>
            <a:r>
              <a:rPr lang="en-AU" dirty="0" smtClean="0"/>
              <a:t>Significant test is compared to extreme point algorithm</a:t>
            </a:r>
          </a:p>
          <a:p>
            <a:r>
              <a:rPr lang="en-AU" dirty="0" smtClean="0"/>
              <a:t>Worse means the left algorithm is worse</a:t>
            </a:r>
          </a:p>
          <a:p>
            <a:r>
              <a:rPr lang="en-AU" dirty="0" smtClean="0"/>
              <a:t> </a:t>
            </a:r>
          </a:p>
          <a:p>
            <a:endParaRPr lang="en-AU" dirty="0"/>
          </a:p>
        </p:txBody>
      </p:sp>
      <p:sp>
        <p:nvSpPr>
          <p:cNvPr id="6" name="Right Arrow 5"/>
          <p:cNvSpPr/>
          <p:nvPr/>
        </p:nvSpPr>
        <p:spPr>
          <a:xfrm>
            <a:off x="5257801" y="1683327"/>
            <a:ext cx="1070264" cy="2389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7" name="TextBox 6"/>
          <p:cNvSpPr txBox="1"/>
          <p:nvPr/>
        </p:nvSpPr>
        <p:spPr>
          <a:xfrm>
            <a:off x="5257801" y="1365950"/>
            <a:ext cx="1205344" cy="369332"/>
          </a:xfrm>
          <a:prstGeom prst="rect">
            <a:avLst/>
          </a:prstGeom>
          <a:noFill/>
        </p:spPr>
        <p:txBody>
          <a:bodyPr wrap="square" rtlCol="0">
            <a:spAutoFit/>
          </a:bodyPr>
          <a:lstStyle/>
          <a:p>
            <a:r>
              <a:rPr lang="en-AU" dirty="0" smtClean="0"/>
              <a:t>evidence</a:t>
            </a:r>
            <a:endParaRPr lang="en-AU"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05" y="3822395"/>
            <a:ext cx="7258423" cy="2933851"/>
          </a:xfrm>
          <a:prstGeom prst="rect">
            <a:avLst/>
          </a:prstGeom>
        </p:spPr>
      </p:pic>
    </p:spTree>
    <p:extLst>
      <p:ext uri="{BB962C8B-B14F-4D97-AF65-F5344CB8AC3E}">
        <p14:creationId xmlns:p14="http://schemas.microsoft.com/office/powerpoint/2010/main" val="3501044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46" y="2399813"/>
            <a:ext cx="4906945" cy="3680209"/>
          </a:xfrm>
          <a:prstGeom prst="rect">
            <a:avLst/>
          </a:prstGeom>
        </p:spPr>
      </p:pic>
      <p:sp>
        <p:nvSpPr>
          <p:cNvPr id="2" name="TextBox 1"/>
          <p:cNvSpPr txBox="1"/>
          <p:nvPr/>
        </p:nvSpPr>
        <p:spPr>
          <a:xfrm>
            <a:off x="540327" y="507076"/>
            <a:ext cx="2086495" cy="369332"/>
          </a:xfrm>
          <a:prstGeom prst="rect">
            <a:avLst/>
          </a:prstGeom>
          <a:solidFill>
            <a:schemeClr val="bg2"/>
          </a:solidFill>
        </p:spPr>
        <p:txBody>
          <a:bodyPr wrap="square" rtlCol="0">
            <a:spAutoFit/>
          </a:bodyPr>
          <a:lstStyle/>
          <a:p>
            <a:r>
              <a:rPr lang="en-AU" dirty="0" smtClean="0"/>
              <a:t>MAF problems</a:t>
            </a:r>
            <a:endParaRPr lang="en-AU" dirty="0"/>
          </a:p>
        </p:txBody>
      </p:sp>
      <p:sp>
        <p:nvSpPr>
          <p:cNvPr id="3" name="TextBox 2"/>
          <p:cNvSpPr txBox="1"/>
          <p:nvPr/>
        </p:nvSpPr>
        <p:spPr>
          <a:xfrm>
            <a:off x="3046614" y="507076"/>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1543" y="358120"/>
            <a:ext cx="4257511" cy="22301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0080" y="2668384"/>
            <a:ext cx="4268974" cy="223612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80802" y="4815110"/>
            <a:ext cx="3900063" cy="2042890"/>
          </a:xfrm>
          <a:prstGeom prst="rect">
            <a:avLst/>
          </a:prstGeom>
        </p:spPr>
      </p:pic>
    </p:spTree>
    <p:extLst>
      <p:ext uri="{BB962C8B-B14F-4D97-AF65-F5344CB8AC3E}">
        <p14:creationId xmlns:p14="http://schemas.microsoft.com/office/powerpoint/2010/main" val="2649620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327" y="507076"/>
            <a:ext cx="2086495" cy="369332"/>
          </a:xfrm>
          <a:prstGeom prst="rect">
            <a:avLst/>
          </a:prstGeom>
          <a:solidFill>
            <a:schemeClr val="bg2"/>
          </a:solidFill>
        </p:spPr>
        <p:txBody>
          <a:bodyPr wrap="square" rtlCol="0">
            <a:spAutoFit/>
          </a:bodyPr>
          <a:lstStyle/>
          <a:p>
            <a:r>
              <a:rPr lang="en-AU" dirty="0" smtClean="0"/>
              <a:t>MAF problems</a:t>
            </a:r>
            <a:endParaRPr lang="en-AU" dirty="0"/>
          </a:p>
        </p:txBody>
      </p:sp>
      <p:sp>
        <p:nvSpPr>
          <p:cNvPr id="3" name="TextBox 2"/>
          <p:cNvSpPr txBox="1"/>
          <p:nvPr/>
        </p:nvSpPr>
        <p:spPr>
          <a:xfrm>
            <a:off x="3046614" y="507076"/>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400" y="4408718"/>
            <a:ext cx="5079999" cy="266095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019" y="63226"/>
            <a:ext cx="4515052" cy="236502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4307" y="2278427"/>
            <a:ext cx="3818477" cy="200015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84" y="2214153"/>
            <a:ext cx="5852172" cy="4389129"/>
          </a:xfrm>
          <a:prstGeom prst="rect">
            <a:avLst/>
          </a:prstGeom>
        </p:spPr>
      </p:pic>
    </p:spTree>
    <p:extLst>
      <p:ext uri="{BB962C8B-B14F-4D97-AF65-F5344CB8AC3E}">
        <p14:creationId xmlns:p14="http://schemas.microsoft.com/office/powerpoint/2010/main" val="2713681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0327" y="507076"/>
            <a:ext cx="2086495" cy="369332"/>
          </a:xfrm>
          <a:prstGeom prst="rect">
            <a:avLst/>
          </a:prstGeom>
          <a:solidFill>
            <a:schemeClr val="bg2"/>
          </a:solidFill>
        </p:spPr>
        <p:txBody>
          <a:bodyPr wrap="square" rtlCol="0">
            <a:spAutoFit/>
          </a:bodyPr>
          <a:lstStyle/>
          <a:p>
            <a:r>
              <a:rPr lang="en-AU" dirty="0" smtClean="0"/>
              <a:t>MAF problems</a:t>
            </a:r>
            <a:endParaRPr lang="en-AU" dirty="0"/>
          </a:p>
        </p:txBody>
      </p:sp>
      <p:sp>
        <p:nvSpPr>
          <p:cNvPr id="3" name="TextBox 2"/>
          <p:cNvSpPr txBox="1"/>
          <p:nvPr/>
        </p:nvSpPr>
        <p:spPr>
          <a:xfrm>
            <a:off x="3046614" y="507076"/>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 y="2443942"/>
            <a:ext cx="5113549" cy="383516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259" y="4597093"/>
            <a:ext cx="4089410" cy="21420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521" y="189457"/>
            <a:ext cx="4304016" cy="225448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7232" y="2319986"/>
            <a:ext cx="4315464" cy="2260481"/>
          </a:xfrm>
          <a:prstGeom prst="rect">
            <a:avLst/>
          </a:prstGeom>
        </p:spPr>
      </p:pic>
    </p:spTree>
    <p:extLst>
      <p:ext uri="{BB962C8B-B14F-4D97-AF65-F5344CB8AC3E}">
        <p14:creationId xmlns:p14="http://schemas.microsoft.com/office/powerpoint/2010/main" val="3351421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45" y="2750606"/>
            <a:ext cx="4467151" cy="3350363"/>
          </a:xfrm>
          <a:prstGeom prst="rect">
            <a:avLst/>
          </a:prstGeom>
        </p:spPr>
      </p:pic>
      <p:sp>
        <p:nvSpPr>
          <p:cNvPr id="2" name="TextBox 1"/>
          <p:cNvSpPr txBox="1"/>
          <p:nvPr/>
        </p:nvSpPr>
        <p:spPr>
          <a:xfrm>
            <a:off x="540327" y="507076"/>
            <a:ext cx="2086495" cy="369332"/>
          </a:xfrm>
          <a:prstGeom prst="rect">
            <a:avLst/>
          </a:prstGeom>
          <a:solidFill>
            <a:schemeClr val="bg2"/>
          </a:solidFill>
        </p:spPr>
        <p:txBody>
          <a:bodyPr wrap="square" rtlCol="0">
            <a:spAutoFit/>
          </a:bodyPr>
          <a:lstStyle/>
          <a:p>
            <a:r>
              <a:rPr lang="en-AU" dirty="0" smtClean="0"/>
              <a:t>MAF problems</a:t>
            </a:r>
            <a:endParaRPr lang="en-AU" dirty="0"/>
          </a:p>
        </p:txBody>
      </p:sp>
      <p:sp>
        <p:nvSpPr>
          <p:cNvPr id="3" name="TextBox 2"/>
          <p:cNvSpPr txBox="1"/>
          <p:nvPr/>
        </p:nvSpPr>
        <p:spPr>
          <a:xfrm>
            <a:off x="3046614" y="507076"/>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a:t>
            </a:r>
            <a:endParaRPr lang="en-AU"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4795" y="4636584"/>
            <a:ext cx="4240885" cy="22214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628" y="97648"/>
            <a:ext cx="4637118" cy="242896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39733" y="2526615"/>
            <a:ext cx="4215947" cy="2208353"/>
          </a:xfrm>
          <a:prstGeom prst="rect">
            <a:avLst/>
          </a:prstGeom>
        </p:spPr>
      </p:pic>
    </p:spTree>
    <p:extLst>
      <p:ext uri="{BB962C8B-B14F-4D97-AF65-F5344CB8AC3E}">
        <p14:creationId xmlns:p14="http://schemas.microsoft.com/office/powerpoint/2010/main" val="2665729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8566" y="2042637"/>
            <a:ext cx="2898376" cy="2173782"/>
          </a:xfrm>
          <a:prstGeom prst="rect">
            <a:avLst/>
          </a:prstGeom>
        </p:spPr>
      </p:pic>
      <p:sp>
        <p:nvSpPr>
          <p:cNvPr id="2" name="TextBox 1"/>
          <p:cNvSpPr txBox="1"/>
          <p:nvPr/>
        </p:nvSpPr>
        <p:spPr>
          <a:xfrm>
            <a:off x="640028" y="50331"/>
            <a:ext cx="4106488" cy="369332"/>
          </a:xfrm>
          <a:prstGeom prst="rect">
            <a:avLst/>
          </a:prstGeom>
          <a:solidFill>
            <a:schemeClr val="bg2"/>
          </a:solidFill>
        </p:spPr>
        <p:txBody>
          <a:bodyPr wrap="square" rtlCol="0">
            <a:spAutoFit/>
          </a:bodyPr>
          <a:lstStyle/>
          <a:p>
            <a:r>
              <a:rPr lang="en-AU" dirty="0" smtClean="0"/>
              <a:t>More complete problems problems</a:t>
            </a:r>
            <a:endParaRPr lang="en-AU"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090" y="50331"/>
            <a:ext cx="6439799" cy="3105583"/>
          </a:xfrm>
          <a:prstGeom prst="rect">
            <a:avLst/>
          </a:prstGeom>
        </p:spPr>
      </p:pic>
      <p:sp>
        <p:nvSpPr>
          <p:cNvPr id="4" name="TextBox 3"/>
          <p:cNvSpPr txBox="1"/>
          <p:nvPr/>
        </p:nvSpPr>
        <p:spPr>
          <a:xfrm>
            <a:off x="669375" y="651800"/>
            <a:ext cx="4214554" cy="1477328"/>
          </a:xfrm>
          <a:prstGeom prst="rect">
            <a:avLst/>
          </a:prstGeom>
          <a:noFill/>
        </p:spPr>
        <p:txBody>
          <a:bodyPr wrap="square" rtlCol="0">
            <a:spAutoFit/>
          </a:bodyPr>
          <a:lstStyle/>
          <a:p>
            <a:r>
              <a:rPr lang="en-AU" dirty="0" smtClean="0"/>
              <a:t>Selective evaluation (6 corner points)</a:t>
            </a:r>
          </a:p>
          <a:p>
            <a:pPr marL="285750" indent="-285750">
              <a:buFont typeface="Arial" panose="020B0604020202020204" pitchFamily="34" charset="0"/>
              <a:buChar char="•"/>
            </a:pPr>
            <a:r>
              <a:rPr lang="en-AU" dirty="0" smtClean="0"/>
              <a:t>number of variable: 6</a:t>
            </a:r>
          </a:p>
          <a:p>
            <a:pPr marL="285750" indent="-285750">
              <a:buFont typeface="Arial" panose="020B0604020202020204" pitchFamily="34" charset="0"/>
              <a:buChar char="•"/>
            </a:pPr>
            <a:r>
              <a:rPr lang="en-AU" dirty="0" smtClean="0"/>
              <a:t>Number of objective : 3</a:t>
            </a:r>
          </a:p>
          <a:p>
            <a:pPr marL="285750" indent="-285750">
              <a:buFont typeface="Arial" panose="020B0604020202020204" pitchFamily="34" charset="0"/>
              <a:buChar char="•"/>
            </a:pPr>
            <a:r>
              <a:rPr lang="en-AU" dirty="0" smtClean="0"/>
              <a:t>Budget evaluation: 300</a:t>
            </a:r>
          </a:p>
          <a:p>
            <a:pPr marL="285750" indent="-285750">
              <a:buFont typeface="Arial" panose="020B0604020202020204" pitchFamily="34" charset="0"/>
              <a:buChar char="•"/>
            </a:pPr>
            <a:r>
              <a:rPr lang="en-AU" dirty="0" smtClean="0"/>
              <a:t>Initialization: 200(WFG) 11d-1(rest)</a:t>
            </a:r>
            <a:endParaRPr lang="en-AU"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3720" y="3213947"/>
            <a:ext cx="2288280" cy="171621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6" y="2129977"/>
            <a:ext cx="2455892" cy="184191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1" y="4390613"/>
            <a:ext cx="2299860" cy="172489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3845" y="4342995"/>
            <a:ext cx="2517880" cy="1888410"/>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9544" y="4930157"/>
            <a:ext cx="2365154" cy="1773866"/>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39538" y="3228384"/>
            <a:ext cx="2172404" cy="1629303"/>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80516" y="3220692"/>
            <a:ext cx="2358050" cy="1768538"/>
          </a:xfrm>
          <a:prstGeom prst="rect">
            <a:avLst/>
          </a:prstGeom>
        </p:spPr>
      </p:pic>
    </p:spTree>
    <p:extLst>
      <p:ext uri="{BB962C8B-B14F-4D97-AF65-F5344CB8AC3E}">
        <p14:creationId xmlns:p14="http://schemas.microsoft.com/office/powerpoint/2010/main" val="141463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45" y="723207"/>
            <a:ext cx="4297680" cy="369332"/>
          </a:xfrm>
          <a:prstGeom prst="rect">
            <a:avLst/>
          </a:prstGeom>
          <a:solidFill>
            <a:schemeClr val="bg2"/>
          </a:solidFill>
        </p:spPr>
        <p:txBody>
          <a:bodyPr wrap="square" rtlCol="0">
            <a:spAutoFit/>
          </a:bodyPr>
          <a:lstStyle/>
          <a:p>
            <a:r>
              <a:rPr lang="en-AU" dirty="0" smtClean="0"/>
              <a:t>Observation</a:t>
            </a:r>
            <a:endParaRPr lang="en-AU" dirty="0"/>
          </a:p>
        </p:txBody>
      </p:sp>
      <p:sp>
        <p:nvSpPr>
          <p:cNvPr id="4" name="TextBox 3"/>
          <p:cNvSpPr txBox="1"/>
          <p:nvPr/>
        </p:nvSpPr>
        <p:spPr>
          <a:xfrm>
            <a:off x="272245" y="1506682"/>
            <a:ext cx="4860867" cy="923330"/>
          </a:xfrm>
          <a:prstGeom prst="rect">
            <a:avLst/>
          </a:prstGeom>
          <a:noFill/>
        </p:spPr>
        <p:txBody>
          <a:bodyPr wrap="square" rtlCol="0">
            <a:spAutoFit/>
          </a:bodyPr>
          <a:lstStyle/>
          <a:p>
            <a:pPr marL="342900" indent="-342900">
              <a:buAutoNum type="arabicPeriod"/>
            </a:pPr>
            <a:r>
              <a:rPr lang="en-AU" dirty="0" smtClean="0"/>
              <a:t>HV performance does not consistently improve with ideal point and Nadir improvement</a:t>
            </a:r>
          </a:p>
        </p:txBody>
      </p:sp>
      <p:sp>
        <p:nvSpPr>
          <p:cNvPr id="5" name="TextBox 4"/>
          <p:cNvSpPr txBox="1"/>
          <p:nvPr/>
        </p:nvSpPr>
        <p:spPr>
          <a:xfrm>
            <a:off x="6867005" y="1506682"/>
            <a:ext cx="4860867" cy="2308324"/>
          </a:xfrm>
          <a:prstGeom prst="rect">
            <a:avLst/>
          </a:prstGeom>
          <a:noFill/>
        </p:spPr>
        <p:txBody>
          <a:bodyPr wrap="square" rtlCol="0">
            <a:spAutoFit/>
          </a:bodyPr>
          <a:lstStyle/>
          <a:p>
            <a:pPr marL="342900" indent="-342900">
              <a:buAutoNum type="arabicPeriod"/>
            </a:pPr>
            <a:r>
              <a:rPr lang="en-AU" dirty="0" smtClean="0"/>
              <a:t>Significant test in file ‘result_lean_sig.csv’ </a:t>
            </a:r>
            <a:endParaRPr lang="en-AU" dirty="0"/>
          </a:p>
          <a:p>
            <a:r>
              <a:rPr lang="en-AU" dirty="0" smtClean="0"/>
              <a:t>Median HV value  of final results over 29 runs.</a:t>
            </a:r>
          </a:p>
          <a:p>
            <a:r>
              <a:rPr lang="en-AU" dirty="0" smtClean="0"/>
              <a:t>Significant test is compared to extreme point algorithm</a:t>
            </a:r>
          </a:p>
          <a:p>
            <a:r>
              <a:rPr lang="en-AU" dirty="0" smtClean="0"/>
              <a:t>Better means the left algorithm is better in terms of HV indicator of final results</a:t>
            </a:r>
          </a:p>
          <a:p>
            <a:r>
              <a:rPr lang="en-AU" dirty="0" smtClean="0"/>
              <a:t> </a:t>
            </a:r>
          </a:p>
          <a:p>
            <a:endParaRPr lang="en-AU" dirty="0"/>
          </a:p>
        </p:txBody>
      </p:sp>
      <p:sp>
        <p:nvSpPr>
          <p:cNvPr id="6" name="Right Arrow 5"/>
          <p:cNvSpPr/>
          <p:nvPr/>
        </p:nvSpPr>
        <p:spPr>
          <a:xfrm>
            <a:off x="5257801" y="1683327"/>
            <a:ext cx="1070264" cy="23899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7" name="TextBox 6"/>
          <p:cNvSpPr txBox="1"/>
          <p:nvPr/>
        </p:nvSpPr>
        <p:spPr>
          <a:xfrm>
            <a:off x="5257801" y="1365950"/>
            <a:ext cx="1205344" cy="369332"/>
          </a:xfrm>
          <a:prstGeom prst="rect">
            <a:avLst/>
          </a:prstGeom>
          <a:noFill/>
        </p:spPr>
        <p:txBody>
          <a:bodyPr wrap="square" rtlCol="0">
            <a:spAutoFit/>
          </a:bodyPr>
          <a:lstStyle/>
          <a:p>
            <a:r>
              <a:rPr lang="en-AU" dirty="0" smtClean="0"/>
              <a:t>evidence</a:t>
            </a:r>
            <a:endParaRPr lang="en-AU"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713" y="3391808"/>
            <a:ext cx="7290175" cy="2959252"/>
          </a:xfrm>
          <a:prstGeom prst="rect">
            <a:avLst/>
          </a:prstGeom>
        </p:spPr>
      </p:pic>
    </p:spTree>
    <p:extLst>
      <p:ext uri="{BB962C8B-B14F-4D97-AF65-F5344CB8AC3E}">
        <p14:creationId xmlns:p14="http://schemas.microsoft.com/office/powerpoint/2010/main" val="1649023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85" y="254948"/>
            <a:ext cx="7258423" cy="293385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601" y="3731324"/>
            <a:ext cx="7290175" cy="2959252"/>
          </a:xfrm>
          <a:prstGeom prst="rect">
            <a:avLst/>
          </a:prstGeom>
        </p:spPr>
      </p:pic>
      <p:sp>
        <p:nvSpPr>
          <p:cNvPr id="4" name="TextBox 3"/>
          <p:cNvSpPr txBox="1"/>
          <p:nvPr/>
        </p:nvSpPr>
        <p:spPr>
          <a:xfrm>
            <a:off x="5655188" y="0"/>
            <a:ext cx="1957588" cy="369332"/>
          </a:xfrm>
          <a:prstGeom prst="rect">
            <a:avLst/>
          </a:prstGeom>
          <a:noFill/>
        </p:spPr>
        <p:txBody>
          <a:bodyPr wrap="square" rtlCol="0">
            <a:spAutoFit/>
          </a:bodyPr>
          <a:lstStyle/>
          <a:p>
            <a:r>
              <a:rPr lang="en-AU" dirty="0" smtClean="0"/>
              <a:t>Ideal performance</a:t>
            </a:r>
            <a:endParaRPr lang="en-AU" dirty="0"/>
          </a:p>
        </p:txBody>
      </p:sp>
      <p:sp>
        <p:nvSpPr>
          <p:cNvPr id="5" name="TextBox 4"/>
          <p:cNvSpPr txBox="1"/>
          <p:nvPr/>
        </p:nvSpPr>
        <p:spPr>
          <a:xfrm>
            <a:off x="5837181" y="3443747"/>
            <a:ext cx="1957588" cy="369332"/>
          </a:xfrm>
          <a:prstGeom prst="rect">
            <a:avLst/>
          </a:prstGeom>
          <a:noFill/>
        </p:spPr>
        <p:txBody>
          <a:bodyPr wrap="square" rtlCol="0">
            <a:spAutoFit/>
          </a:bodyPr>
          <a:lstStyle/>
          <a:p>
            <a:r>
              <a:rPr lang="en-AU" dirty="0" smtClean="0"/>
              <a:t>HV performance</a:t>
            </a:r>
            <a:endParaRPr lang="en-AU" dirty="0"/>
          </a:p>
        </p:txBody>
      </p:sp>
      <p:sp>
        <p:nvSpPr>
          <p:cNvPr id="6" name="TextBox 5"/>
          <p:cNvSpPr txBox="1"/>
          <p:nvPr/>
        </p:nvSpPr>
        <p:spPr>
          <a:xfrm>
            <a:off x="7841087" y="107392"/>
            <a:ext cx="4368084" cy="6740307"/>
          </a:xfrm>
          <a:prstGeom prst="rect">
            <a:avLst/>
          </a:prstGeom>
          <a:noFill/>
        </p:spPr>
        <p:txBody>
          <a:bodyPr wrap="square" rtlCol="0">
            <a:spAutoFit/>
          </a:bodyPr>
          <a:lstStyle/>
          <a:p>
            <a:r>
              <a:rPr lang="en-AU" dirty="0" smtClean="0">
                <a:solidFill>
                  <a:srgbClr val="FF0000"/>
                </a:solidFill>
              </a:rPr>
              <a:t>Analysis</a:t>
            </a:r>
            <a:r>
              <a:rPr lang="en-AU" dirty="0" smtClean="0"/>
              <a:t>: although extreme point search served its  purpose in terms of bringing the final ideal point closer to real ideal point,  final performance became worse in terms of HV performance. There are two reasons  behind this contradictive performance: </a:t>
            </a:r>
          </a:p>
          <a:p>
            <a:r>
              <a:rPr lang="en-AU" dirty="0" smtClean="0"/>
              <a:t>[1]  Nadir point influence,  HV performance also depends on nadir points move to right position. If with extreme point search, nadir point can move from a position far from real nadir point to a closer position, then the </a:t>
            </a:r>
            <a:r>
              <a:rPr lang="en-AU" dirty="0" err="1" smtClean="0"/>
              <a:t>hv</a:t>
            </a:r>
            <a:r>
              <a:rPr lang="en-AU" dirty="0" smtClean="0"/>
              <a:t> performance can improve. If Nadir position does not improve much during the search, then the following behaviour will affect final performance</a:t>
            </a:r>
          </a:p>
          <a:p>
            <a:r>
              <a:rPr lang="en-AU" dirty="0" smtClean="0"/>
              <a:t>[2] Imbalanced contribution of ND points on HV performance.  Steady state infill search has relatively scarce points on ND front due to expensive problem nature. An infill point located in the middle of ND front has better </a:t>
            </a:r>
            <a:r>
              <a:rPr lang="en-AU" dirty="0" err="1" smtClean="0"/>
              <a:t>hv</a:t>
            </a:r>
            <a:r>
              <a:rPr lang="en-AU" dirty="0" smtClean="0"/>
              <a:t> improvement. Extreme point search force selecting points with less HV contribution. Eventually might compromise final performance</a:t>
            </a:r>
            <a:endParaRPr lang="en-AU" dirty="0"/>
          </a:p>
        </p:txBody>
      </p:sp>
    </p:spTree>
    <p:extLst>
      <p:ext uri="{BB962C8B-B14F-4D97-AF65-F5344CB8AC3E}">
        <p14:creationId xmlns:p14="http://schemas.microsoft.com/office/powerpoint/2010/main" val="310233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780" y="3759357"/>
            <a:ext cx="6361511" cy="27179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3" y="154576"/>
            <a:ext cx="7290175" cy="2959252"/>
          </a:xfrm>
          <a:prstGeom prst="rect">
            <a:avLst/>
          </a:prstGeom>
        </p:spPr>
      </p:pic>
      <p:sp>
        <p:nvSpPr>
          <p:cNvPr id="4" name="TextBox 3"/>
          <p:cNvSpPr txBox="1"/>
          <p:nvPr/>
        </p:nvSpPr>
        <p:spPr>
          <a:xfrm>
            <a:off x="5599460" y="0"/>
            <a:ext cx="1957588" cy="369332"/>
          </a:xfrm>
          <a:prstGeom prst="rect">
            <a:avLst/>
          </a:prstGeom>
          <a:noFill/>
        </p:spPr>
        <p:txBody>
          <a:bodyPr wrap="square" rtlCol="0">
            <a:spAutoFit/>
          </a:bodyPr>
          <a:lstStyle/>
          <a:p>
            <a:r>
              <a:rPr lang="en-AU" dirty="0" smtClean="0"/>
              <a:t>HV performance</a:t>
            </a:r>
            <a:endParaRPr lang="en-AU"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7" y="3501777"/>
            <a:ext cx="5808371" cy="2933851"/>
          </a:xfrm>
          <a:prstGeom prst="rect">
            <a:avLst/>
          </a:prstGeom>
        </p:spPr>
      </p:pic>
      <p:sp>
        <p:nvSpPr>
          <p:cNvPr id="6" name="TextBox 5"/>
          <p:cNvSpPr txBox="1"/>
          <p:nvPr/>
        </p:nvSpPr>
        <p:spPr>
          <a:xfrm>
            <a:off x="3570512" y="3332499"/>
            <a:ext cx="2124280" cy="369332"/>
          </a:xfrm>
          <a:prstGeom prst="rect">
            <a:avLst/>
          </a:prstGeom>
          <a:noFill/>
        </p:spPr>
        <p:txBody>
          <a:bodyPr wrap="square" rtlCol="0">
            <a:spAutoFit/>
          </a:bodyPr>
          <a:lstStyle/>
          <a:p>
            <a:r>
              <a:rPr lang="en-AU" dirty="0" smtClean="0"/>
              <a:t>Ideal performance</a:t>
            </a:r>
            <a:endParaRPr lang="en-AU" dirty="0"/>
          </a:p>
        </p:txBody>
      </p:sp>
      <p:sp>
        <p:nvSpPr>
          <p:cNvPr id="7" name="TextBox 6"/>
          <p:cNvSpPr txBox="1"/>
          <p:nvPr/>
        </p:nvSpPr>
        <p:spPr>
          <a:xfrm>
            <a:off x="10144011" y="3394829"/>
            <a:ext cx="2124280" cy="369332"/>
          </a:xfrm>
          <a:prstGeom prst="rect">
            <a:avLst/>
          </a:prstGeom>
          <a:noFill/>
        </p:spPr>
        <p:txBody>
          <a:bodyPr wrap="square" rtlCol="0">
            <a:spAutoFit/>
          </a:bodyPr>
          <a:lstStyle/>
          <a:p>
            <a:r>
              <a:rPr lang="en-AU" dirty="0" smtClean="0"/>
              <a:t>Nadir performance</a:t>
            </a:r>
            <a:endParaRPr lang="en-AU" dirty="0"/>
          </a:p>
        </p:txBody>
      </p:sp>
      <p:sp>
        <p:nvSpPr>
          <p:cNvPr id="8" name="TextBox 7"/>
          <p:cNvSpPr txBox="1"/>
          <p:nvPr/>
        </p:nvSpPr>
        <p:spPr>
          <a:xfrm>
            <a:off x="7518400" y="0"/>
            <a:ext cx="3014638" cy="369332"/>
          </a:xfrm>
          <a:prstGeom prst="rect">
            <a:avLst/>
          </a:prstGeom>
          <a:noFill/>
        </p:spPr>
        <p:txBody>
          <a:bodyPr wrap="square" rtlCol="0">
            <a:spAutoFit/>
          </a:bodyPr>
          <a:lstStyle/>
          <a:p>
            <a:r>
              <a:rPr lang="en-AU" dirty="0" smtClean="0">
                <a:solidFill>
                  <a:srgbClr val="FF0000"/>
                </a:solidFill>
              </a:rPr>
              <a:t>Points need to be explained</a:t>
            </a:r>
            <a:endParaRPr lang="en-AU" dirty="0">
              <a:solidFill>
                <a:srgbClr val="FF0000"/>
              </a:solidFill>
            </a:endParaRPr>
          </a:p>
        </p:txBody>
      </p:sp>
      <p:sp>
        <p:nvSpPr>
          <p:cNvPr id="9" name="TextBox 8"/>
          <p:cNvSpPr txBox="1"/>
          <p:nvPr/>
        </p:nvSpPr>
        <p:spPr>
          <a:xfrm>
            <a:off x="7518400" y="412123"/>
            <a:ext cx="4523346" cy="3416320"/>
          </a:xfrm>
          <a:prstGeom prst="rect">
            <a:avLst/>
          </a:prstGeom>
          <a:noFill/>
        </p:spPr>
        <p:txBody>
          <a:bodyPr wrap="square" rtlCol="0">
            <a:spAutoFit/>
          </a:bodyPr>
          <a:lstStyle/>
          <a:p>
            <a:r>
              <a:rPr lang="en-AU" dirty="0" smtClean="0"/>
              <a:t>[1] DTLZ2, scheme(3) has better nadir, equal ideal, but over all performance worse than scheme (2) </a:t>
            </a:r>
            <a:endParaRPr lang="en-AU" dirty="0"/>
          </a:p>
          <a:p>
            <a:r>
              <a:rPr lang="en-AU" dirty="0" smtClean="0"/>
              <a:t>[2] DTLZ4 scheme(3) has better nadir, equal ideal, but overall performance better than scheme (2)</a:t>
            </a:r>
            <a:endParaRPr lang="en-AU" dirty="0"/>
          </a:p>
          <a:p>
            <a:r>
              <a:rPr lang="en-AU" dirty="0" smtClean="0"/>
              <a:t>[3] WFG4, scheme (3) has equal nadir, equal ideal, but worse all performance than scheme (2)</a:t>
            </a:r>
          </a:p>
          <a:p>
            <a:r>
              <a:rPr lang="en-AU" dirty="0" smtClean="0"/>
              <a:t>[4] WFG6, scheme (3) has better nadir, better ideal, but still worse overall performance  </a:t>
            </a:r>
          </a:p>
          <a:p>
            <a:endParaRPr lang="en-AU" dirty="0"/>
          </a:p>
        </p:txBody>
      </p:sp>
    </p:spTree>
    <p:extLst>
      <p:ext uri="{BB962C8B-B14F-4D97-AF65-F5344CB8AC3E}">
        <p14:creationId xmlns:p14="http://schemas.microsoft.com/office/powerpoint/2010/main" val="546600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632" y="4694618"/>
            <a:ext cx="2715731" cy="2036798"/>
          </a:xfrm>
          <a:prstGeom prst="rect">
            <a:avLst/>
          </a:prstGeom>
        </p:spPr>
      </p:pic>
      <p:sp>
        <p:nvSpPr>
          <p:cNvPr id="2" name="TextBox 1"/>
          <p:cNvSpPr txBox="1"/>
          <p:nvPr/>
        </p:nvSpPr>
        <p:spPr>
          <a:xfrm>
            <a:off x="125916" y="115910"/>
            <a:ext cx="3014638" cy="369332"/>
          </a:xfrm>
          <a:prstGeom prst="rect">
            <a:avLst/>
          </a:prstGeom>
          <a:noFill/>
        </p:spPr>
        <p:txBody>
          <a:bodyPr wrap="square" rtlCol="0">
            <a:spAutoFit/>
          </a:bodyPr>
          <a:lstStyle/>
          <a:p>
            <a:r>
              <a:rPr lang="en-AU" dirty="0" smtClean="0">
                <a:solidFill>
                  <a:srgbClr val="FF0000"/>
                </a:solidFill>
              </a:rPr>
              <a:t>Points need to be explained</a:t>
            </a:r>
            <a:endParaRPr lang="en-AU" dirty="0">
              <a:solidFill>
                <a:srgbClr val="FF0000"/>
              </a:solidFill>
            </a:endParaRPr>
          </a:p>
        </p:txBody>
      </p:sp>
      <p:sp>
        <p:nvSpPr>
          <p:cNvPr id="3" name="TextBox 2"/>
          <p:cNvSpPr txBox="1"/>
          <p:nvPr/>
        </p:nvSpPr>
        <p:spPr>
          <a:xfrm>
            <a:off x="125916" y="528033"/>
            <a:ext cx="4523346" cy="3970318"/>
          </a:xfrm>
          <a:prstGeom prst="rect">
            <a:avLst/>
          </a:prstGeom>
          <a:noFill/>
        </p:spPr>
        <p:txBody>
          <a:bodyPr wrap="square" rtlCol="0">
            <a:spAutoFit/>
          </a:bodyPr>
          <a:lstStyle/>
          <a:p>
            <a:r>
              <a:rPr lang="en-AU" dirty="0" smtClean="0"/>
              <a:t>[1] DTLZ2, scheme(3) has better nadir, equal ideal, but over all performance worse than scheme (2) </a:t>
            </a:r>
          </a:p>
          <a:p>
            <a:endParaRPr lang="en-AU" dirty="0"/>
          </a:p>
          <a:p>
            <a:r>
              <a:rPr lang="en-AU" dirty="0" smtClean="0"/>
              <a:t>[2] DTLZ4 scheme(3) has better nadir, equal ideal, but overall performance better than scheme (2)</a:t>
            </a:r>
          </a:p>
          <a:p>
            <a:endParaRPr lang="en-AU" dirty="0"/>
          </a:p>
          <a:p>
            <a:r>
              <a:rPr lang="en-AU" dirty="0" smtClean="0"/>
              <a:t>[3] WFG4, scheme (3) has equal nadir, equal ideal, but worse all performance than scheme (2)</a:t>
            </a:r>
          </a:p>
          <a:p>
            <a:r>
              <a:rPr lang="en-AU" dirty="0" smtClean="0"/>
              <a:t>[4] WFG6, scheme (3) has better nadir, better ideal, but still worse overall performance  </a:t>
            </a:r>
          </a:p>
          <a:p>
            <a:endParaRPr lang="en-AU"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220" y="300576"/>
            <a:ext cx="3438658" cy="257899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2635" y="267324"/>
            <a:ext cx="3491233" cy="2618425"/>
          </a:xfrm>
          <a:prstGeom prst="rect">
            <a:avLst/>
          </a:prstGeom>
        </p:spPr>
      </p:pic>
      <p:sp>
        <p:nvSpPr>
          <p:cNvPr id="6" name="TextBox 5"/>
          <p:cNvSpPr txBox="1"/>
          <p:nvPr/>
        </p:nvSpPr>
        <p:spPr>
          <a:xfrm>
            <a:off x="6117465" y="2937410"/>
            <a:ext cx="5602310" cy="3970318"/>
          </a:xfrm>
          <a:prstGeom prst="rect">
            <a:avLst/>
          </a:prstGeom>
          <a:noFill/>
        </p:spPr>
        <p:txBody>
          <a:bodyPr wrap="square" rtlCol="0">
            <a:spAutoFit/>
          </a:bodyPr>
          <a:lstStyle/>
          <a:p>
            <a:r>
              <a:rPr lang="en-AU" dirty="0" smtClean="0"/>
              <a:t>[1-2] These two is interesting as same significant test results on nadir and ideal, but opposite performance on overall HV indicator. Check nadir plot (distance to real nadir point) side by side, we can infer that the marginal benefit from improved nadir point does not compensate the performance drawback on reinforcing corner points evaluation </a:t>
            </a:r>
          </a:p>
          <a:p>
            <a:r>
              <a:rPr lang="en-AU" dirty="0" smtClean="0"/>
              <a:t>[3]  It is relatively easier to explain WFG4, if no improvement on nadir or ideal, reinforcing corner point evaluation will hinder overall performance</a:t>
            </a:r>
          </a:p>
          <a:p>
            <a:r>
              <a:rPr lang="en-AU" dirty="0" smtClean="0"/>
              <a:t>[4] The plot is mean plot, previous significant test is on median, but if we look at DTLZ4 and WFG6 side by side, we can infer that the improvement on nadir and idea does no compensate the loss on corner point evaluation</a:t>
            </a:r>
            <a:endParaRPr lang="en-AU"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16" y="4625788"/>
            <a:ext cx="2807504" cy="2105628"/>
          </a:xfrm>
          <a:prstGeom prst="rect">
            <a:avLst/>
          </a:prstGeom>
        </p:spPr>
      </p:pic>
    </p:spTree>
    <p:extLst>
      <p:ext uri="{BB962C8B-B14F-4D97-AF65-F5344CB8AC3E}">
        <p14:creationId xmlns:p14="http://schemas.microsoft.com/office/powerpoint/2010/main" val="385576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245" y="723207"/>
            <a:ext cx="4297680" cy="646331"/>
          </a:xfrm>
          <a:prstGeom prst="rect">
            <a:avLst/>
          </a:prstGeom>
          <a:solidFill>
            <a:schemeClr val="bg2"/>
          </a:solidFill>
        </p:spPr>
        <p:txBody>
          <a:bodyPr wrap="square" rtlCol="0">
            <a:spAutoFit/>
          </a:bodyPr>
          <a:lstStyle/>
          <a:p>
            <a:r>
              <a:rPr lang="en-AU" dirty="0" smtClean="0"/>
              <a:t>What to do with this situation? Can any improvement be made? </a:t>
            </a:r>
            <a:endParaRPr lang="en-AU" dirty="0"/>
          </a:p>
        </p:txBody>
      </p:sp>
      <p:sp>
        <p:nvSpPr>
          <p:cNvPr id="5" name="TextBox 4"/>
          <p:cNvSpPr txBox="1"/>
          <p:nvPr/>
        </p:nvSpPr>
        <p:spPr>
          <a:xfrm>
            <a:off x="272245" y="1761892"/>
            <a:ext cx="4297680" cy="3139321"/>
          </a:xfrm>
          <a:prstGeom prst="rect">
            <a:avLst/>
          </a:prstGeom>
          <a:noFill/>
        </p:spPr>
        <p:txBody>
          <a:bodyPr wrap="square" rtlCol="0">
            <a:spAutoFit/>
          </a:bodyPr>
          <a:lstStyle/>
          <a:p>
            <a:r>
              <a:rPr lang="en-AU" dirty="0" smtClean="0"/>
              <a:t>Two interacting factors play in the performance, one is problem nature (i.e. whether nadir point is difficult to approximate); the other is corner search has double blade effect. In steady state optimization, due to scarce points, infill points in the middle has better HV contribution, while infill points on the corner has less HV contribution.  Enforcing corner points evaluation may sacrifice HV improvement. </a:t>
            </a:r>
            <a:endParaRPr lang="en-AU" dirty="0"/>
          </a:p>
        </p:txBody>
      </p:sp>
      <p:sp>
        <p:nvSpPr>
          <p:cNvPr id="6" name="TextBox 5"/>
          <p:cNvSpPr txBox="1"/>
          <p:nvPr/>
        </p:nvSpPr>
        <p:spPr>
          <a:xfrm>
            <a:off x="7037317" y="1245630"/>
            <a:ext cx="4297680" cy="1754326"/>
          </a:xfrm>
          <a:prstGeom prst="rect">
            <a:avLst/>
          </a:prstGeom>
          <a:noFill/>
        </p:spPr>
        <p:txBody>
          <a:bodyPr wrap="square" rtlCol="0">
            <a:spAutoFit/>
          </a:bodyPr>
          <a:lstStyle/>
          <a:p>
            <a:r>
              <a:rPr lang="en-AU" dirty="0" smtClean="0"/>
              <a:t>Therefore to counterbalance this situation,  corner search needs to use less corner points for evaluation, or adaptively use less corner evaluation when the initial nadir point is not in the outer space of /general far away from the real nadir point</a:t>
            </a:r>
            <a:endParaRPr lang="en-AU" dirty="0"/>
          </a:p>
        </p:txBody>
      </p:sp>
      <p:sp>
        <p:nvSpPr>
          <p:cNvPr id="7" name="Right Arrow 6"/>
          <p:cNvSpPr/>
          <p:nvPr/>
        </p:nvSpPr>
        <p:spPr>
          <a:xfrm>
            <a:off x="4393580" y="2639055"/>
            <a:ext cx="2643738" cy="29371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8" name="TextBox 7"/>
          <p:cNvSpPr txBox="1"/>
          <p:nvPr/>
        </p:nvSpPr>
        <p:spPr>
          <a:xfrm>
            <a:off x="5070134" y="1992724"/>
            <a:ext cx="1466974" cy="646331"/>
          </a:xfrm>
          <a:prstGeom prst="rect">
            <a:avLst/>
          </a:prstGeom>
          <a:noFill/>
        </p:spPr>
        <p:txBody>
          <a:bodyPr wrap="square" rtlCol="0">
            <a:spAutoFit/>
          </a:bodyPr>
          <a:lstStyle/>
          <a:p>
            <a:r>
              <a:rPr lang="en-AU" dirty="0" smtClean="0"/>
              <a:t>Improvement possibility </a:t>
            </a:r>
            <a:endParaRPr lang="en-AU" dirty="0"/>
          </a:p>
        </p:txBody>
      </p:sp>
      <p:sp>
        <p:nvSpPr>
          <p:cNvPr id="10" name="Down Arrow 9"/>
          <p:cNvSpPr/>
          <p:nvPr/>
        </p:nvSpPr>
        <p:spPr>
          <a:xfrm>
            <a:off x="8412480" y="2932772"/>
            <a:ext cx="278780" cy="59101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U"/>
          </a:p>
        </p:txBody>
      </p:sp>
      <p:sp>
        <p:nvSpPr>
          <p:cNvPr id="11" name="TextBox 10"/>
          <p:cNvSpPr txBox="1"/>
          <p:nvPr/>
        </p:nvSpPr>
        <p:spPr>
          <a:xfrm>
            <a:off x="8779773" y="3146886"/>
            <a:ext cx="1466974" cy="369332"/>
          </a:xfrm>
          <a:prstGeom prst="rect">
            <a:avLst/>
          </a:prstGeom>
          <a:noFill/>
        </p:spPr>
        <p:txBody>
          <a:bodyPr wrap="square" rtlCol="0">
            <a:spAutoFit/>
          </a:bodyPr>
          <a:lstStyle/>
          <a:p>
            <a:r>
              <a:rPr lang="en-AU" dirty="0" smtClean="0"/>
              <a:t>How?</a:t>
            </a:r>
            <a:endParaRPr lang="en-AU" dirty="0"/>
          </a:p>
        </p:txBody>
      </p:sp>
      <p:sp>
        <p:nvSpPr>
          <p:cNvPr id="12" name="TextBox 11"/>
          <p:cNvSpPr txBox="1"/>
          <p:nvPr/>
        </p:nvSpPr>
        <p:spPr>
          <a:xfrm>
            <a:off x="7037317" y="3778782"/>
            <a:ext cx="5154683" cy="2585323"/>
          </a:xfrm>
          <a:prstGeom prst="rect">
            <a:avLst/>
          </a:prstGeom>
          <a:noFill/>
        </p:spPr>
        <p:txBody>
          <a:bodyPr wrap="square" rtlCol="0">
            <a:spAutoFit/>
          </a:bodyPr>
          <a:lstStyle/>
          <a:p>
            <a:r>
              <a:rPr lang="en-AU" dirty="0" smtClean="0"/>
              <a:t>Only evaluate one point on the ideal improved objective?  The ideal of corner/extreme point search is to adjust normalization bound, so does one point evaluation serve this purpose? What can be used to guide adaptation? Adaptation to being  satisfied with current nadir point?</a:t>
            </a:r>
          </a:p>
          <a:p>
            <a:endParaRPr lang="en-AU" dirty="0"/>
          </a:p>
          <a:p>
            <a:r>
              <a:rPr lang="en-AU" dirty="0" smtClean="0"/>
              <a:t>When to evaluate ?</a:t>
            </a:r>
          </a:p>
          <a:p>
            <a:r>
              <a:rPr lang="en-AU" dirty="0" smtClean="0"/>
              <a:t>Why/which one to evaluate? </a:t>
            </a:r>
            <a:endParaRPr lang="en-AU" dirty="0"/>
          </a:p>
        </p:txBody>
      </p:sp>
    </p:spTree>
    <p:extLst>
      <p:ext uri="{BB962C8B-B14F-4D97-AF65-F5344CB8AC3E}">
        <p14:creationId xmlns:p14="http://schemas.microsoft.com/office/powerpoint/2010/main" val="2822727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46443</TotalTime>
  <Words>2161</Words>
  <Application>Microsoft Office PowerPoint</Application>
  <PresentationFormat>Widescreen</PresentationFormat>
  <Paragraphs>261</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Bing Wang</dc:creator>
  <cp:lastModifiedBy>Bing Wang</cp:lastModifiedBy>
  <cp:revision>152</cp:revision>
  <dcterms:created xsi:type="dcterms:W3CDTF">2021-05-18T21:19:23Z</dcterms:created>
  <dcterms:modified xsi:type="dcterms:W3CDTF">2021-06-20T23:11:06Z</dcterms:modified>
</cp:coreProperties>
</file>